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1" r:id="rId8"/>
    <p:sldId id="262" r:id="rId9"/>
    <p:sldId id="263" r:id="rId10"/>
    <p:sldId id="264" r:id="rId11"/>
    <p:sldId id="260" r:id="rId12"/>
    <p:sldId id="270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71" r:id="rId22"/>
    <p:sldId id="283" r:id="rId23"/>
    <p:sldId id="266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DEDC"/>
    <a:srgbClr val="FFFFFF"/>
    <a:srgbClr val="94DEF0"/>
    <a:srgbClr val="23B5D7"/>
    <a:srgbClr val="4FCAE7"/>
    <a:srgbClr val="2A2873"/>
    <a:srgbClr val="68D1EA"/>
    <a:srgbClr val="36BEDE"/>
    <a:srgbClr val="DEFDFF"/>
    <a:srgbClr val="189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D3E31-93C2-4A41-9AD5-F39305AC2413}" v="8" dt="2025-07-14T12:54:10.144"/>
    <p1510:client id="{1A0D4A66-5814-B4D5-36BE-F2C6398B03AC}" v="2" dt="2025-07-14T11:27:56.519"/>
    <p1510:client id="{34318341-0623-4F77-82F5-26E4B5B3F1F4}" v="16" dt="2025-07-14T12:52:38.208"/>
    <p1510:client id="{56AB01D2-BE0E-4812-920D-F03D5A0C587F}" v="485" dt="2025-07-14T14:18:13.211"/>
    <p1510:client id="{56C4FD0B-1F8B-422D-AB9E-22745D16EDD7}" v="516" dt="2025-07-14T21:34:32.488"/>
    <p1510:client id="{59EEF3AF-6201-4C16-9E03-C74B66E8F85C}" v="1216" dt="2025-07-13T14:23:26.514"/>
    <p1510:client id="{6A38A779-C0CB-FB03-47B4-6DC672849C8D}" v="1022" dt="2025-07-13T19:38:52.977"/>
    <p1510:client id="{710D98EE-F0E3-A682-448C-830BA3AB11F7}" v="1" dt="2025-07-13T17:04:39.582"/>
    <p1510:client id="{95075B03-0132-4B0D-9C6C-AD33C2957773}" v="1504" dt="2025-07-13T21:28:45.601"/>
    <p1510:client id="{BAC178F4-057D-4876-9CF1-DF7AE37622B3}" v="20" dt="2025-07-13T21:43:05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ildplatzhalter 25">
            <a:extLst>
              <a:ext uri="{FF2B5EF4-FFF2-40B4-BE49-F238E27FC236}">
                <a16:creationId xmlns:a16="http://schemas.microsoft.com/office/drawing/2014/main" id="{77176080-906B-1AC9-9E9E-FFDEAFB665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05389" y="0"/>
            <a:ext cx="8986613" cy="6858000"/>
          </a:xfrm>
          <a:custGeom>
            <a:avLst/>
            <a:gdLst>
              <a:gd name="connsiteX0" fmla="*/ 0 w 8986613"/>
              <a:gd name="connsiteY0" fmla="*/ 0 h 6858000"/>
              <a:gd name="connsiteX1" fmla="*/ 8986613 w 8986613"/>
              <a:gd name="connsiteY1" fmla="*/ 0 h 6858000"/>
              <a:gd name="connsiteX2" fmla="*/ 8986613 w 8986613"/>
              <a:gd name="connsiteY2" fmla="*/ 6858000 h 6858000"/>
              <a:gd name="connsiteX3" fmla="*/ 694930 w 8986613"/>
              <a:gd name="connsiteY3" fmla="*/ 6858000 h 6858000"/>
              <a:gd name="connsiteX4" fmla="*/ 2960405 w 8986613"/>
              <a:gd name="connsiteY4" fmla="*/ 4486026 h 6858000"/>
              <a:gd name="connsiteX5" fmla="*/ 2921463 w 8986613"/>
              <a:gd name="connsiteY5" fmla="*/ 27902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86613" h="6858000">
                <a:moveTo>
                  <a:pt x="0" y="0"/>
                </a:moveTo>
                <a:lnTo>
                  <a:pt x="8986613" y="0"/>
                </a:lnTo>
                <a:lnTo>
                  <a:pt x="8986613" y="6858000"/>
                </a:lnTo>
                <a:lnTo>
                  <a:pt x="694930" y="6858000"/>
                </a:lnTo>
                <a:lnTo>
                  <a:pt x="2960405" y="4486026"/>
                </a:lnTo>
                <a:cubicBezTo>
                  <a:pt x="3417915" y="4007009"/>
                  <a:pt x="3400480" y="3247803"/>
                  <a:pt x="2921463" y="279029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53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FA406D-BE44-9BB3-0669-7A4F1B75A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BAA2582-1BA7-0DCF-4859-C38EA13EF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E8A88F-0BCE-B2C8-CE8C-5077994FC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720AE-92CB-48A7-9053-255D0B39D359}" type="datetimeFigureOut">
              <a:rPr lang="de-DE" smtClean="0"/>
              <a:t>14.07.2025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854B12-9B34-FF7B-7C4B-D26B2652C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F06711-197B-EAF1-D3FD-43027B19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1A499-1387-4231-88D6-21F34BDBB2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34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2EE536F-4923-47E5-01C1-DEA69C9BE0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16DD90-DBFA-6752-36C1-D4FCA25F3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E9C7F9-71B0-D125-B2AC-65A937E4E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720AE-92CB-48A7-9053-255D0B39D359}" type="datetimeFigureOut">
              <a:rPr lang="de-DE" smtClean="0"/>
              <a:t>14.07.2025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98B8A4-25AD-A1EE-F2D9-105DCC8E7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D052F3-6186-48A2-CB9E-F58C9B84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1A499-1387-4231-88D6-21F34BDBB2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82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4A99F9-F27B-A8C2-D131-83D8A1494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7E386E-4B2C-954D-41E0-93B5C09D5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0849F3-2896-1AEE-3D30-C5DBF35AE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720AE-92CB-48A7-9053-255D0B39D359}" type="datetimeFigureOut">
              <a:rPr lang="de-DE" smtClean="0"/>
              <a:t>14.07.2025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FE1E09-D9BF-1CD2-CB07-32818DE7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446B05-64C1-D55B-CCB6-2B23FAD8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1A499-1387-4231-88D6-21F34BDBB2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8016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04C704-228A-77B8-00FF-7AC0F3C28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6BD591-0FEC-E1A3-80BE-0C0AD5802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977B50-2C23-F5E8-6611-9A7C8C732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720AE-92CB-48A7-9053-255D0B39D359}" type="datetimeFigureOut">
              <a:rPr lang="de-DE" smtClean="0"/>
              <a:t>14.07.2025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CAE281-C68A-57F6-762D-A9A91BA5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81BDE9-D71D-AAD1-D592-04D00F78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1A499-1387-4231-88D6-21F34BDBB2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6289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73208D-7C88-E58B-071C-D005663D8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BC9B6B-1911-D2AF-494F-61B7B1745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F097F0-0D2C-DE2E-4F89-5170C71FA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A0BE21-C2C5-80E1-C6FB-89F4340FA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720AE-92CB-48A7-9053-255D0B39D359}" type="datetimeFigureOut">
              <a:rPr lang="de-DE" smtClean="0"/>
              <a:t>14.07.2025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BF669A-500D-BE5D-E75C-E9C03BE98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E4AA90-62CF-3B93-D9EB-EF9B06B94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1A499-1387-4231-88D6-21F34BDBB2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052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C03BE0-59A7-94F7-B02F-87854A87C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474D62-AB8F-F78F-EEEE-E67DD6BEF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4257F4A-E77A-5BF2-B315-76151B608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BA98E4-C949-93D2-4FA5-F9668F0531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C85407F-969D-241C-A910-45AB616301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FB9596D-54A9-51D2-404D-EEA78D44E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720AE-92CB-48A7-9053-255D0B39D359}" type="datetimeFigureOut">
              <a:rPr lang="de-DE" smtClean="0"/>
              <a:t>14.07.2025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E579AD0-0741-78C7-A70C-95757BAFA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98B2885-EC09-291F-BE9E-D4A5C55D1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1A499-1387-4231-88D6-21F34BDBB2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0141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6D63F1-5AA2-8EEC-F32D-D7EEB7387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985B422-E92D-45AF-3383-790B3E9DB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720AE-92CB-48A7-9053-255D0B39D359}" type="datetimeFigureOut">
              <a:rPr lang="de-DE" smtClean="0"/>
              <a:t>14.07.2025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9759E3-D4A3-5374-0886-46A8B4E2C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9A4D37-C057-31AB-84C8-869DEEDEB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1A499-1387-4231-88D6-21F34BDBB2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503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B2373F4-2E48-39C6-6ACC-6E53C3D8A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720AE-92CB-48A7-9053-255D0B39D359}" type="datetimeFigureOut">
              <a:rPr lang="de-DE" smtClean="0"/>
              <a:t>14.07.2025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7618CC4-649E-C530-3F71-D564CEED1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221A86-190D-9070-B336-B9B56CC41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1A499-1387-4231-88D6-21F34BDBB2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954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77C613-9CB5-B199-8267-FF4FE90EE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D22810-837E-9388-63BB-699D2DF93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D057B4-9473-EE16-78FB-0F58F741B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6807C6-B4F9-B453-5778-FFA63353D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720AE-92CB-48A7-9053-255D0B39D359}" type="datetimeFigureOut">
              <a:rPr lang="de-DE" smtClean="0"/>
              <a:t>14.07.2025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0D53A2-F739-BACD-174D-6C166F6A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689913-1E9F-1732-B54D-50B802BF8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1A499-1387-4231-88D6-21F34BDBB2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4234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CD6EA-E420-BCE3-3D75-C03138C1C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6B8D41F-54CA-AA74-D864-8FA4CE1C3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57AEDF-C556-2A2D-9530-4F8089343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24F91D-D274-2F97-BB3E-718C783C4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720AE-92CB-48A7-9053-255D0B39D359}" type="datetimeFigureOut">
              <a:rPr lang="de-DE" smtClean="0"/>
              <a:t>14.07.2025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54622B-0B27-5652-1DF8-F1924A648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8061DB-507D-3EE0-6CF5-885E0028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1A499-1387-4231-88D6-21F34BDBB2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279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BABF0DC-DB50-AC79-9EE1-0A6F06704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7653AB-AF2B-906B-4EB0-9CB9A0CD3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25CEB2-2256-6838-5A5B-4CB155CF2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A720AE-92CB-48A7-9053-255D0B39D359}" type="datetimeFigureOut">
              <a:rPr lang="de-DE" smtClean="0"/>
              <a:t>14.07.2025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EF864C-7846-C3D3-4FA6-306A435B3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24AAF2-91EE-B893-60E9-12395245F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A1A499-1387-4231-88D6-21F34BDBB2A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42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 descr="Ein Bild, das Text, Schrift, Grafiken, Handschrift enthält.&#10;&#10;KI-generierte Inhalte können fehlerhaft sein.">
            <a:extLst>
              <a:ext uri="{FF2B5EF4-FFF2-40B4-BE49-F238E27FC236}">
                <a16:creationId xmlns:a16="http://schemas.microsoft.com/office/drawing/2014/main" id="{810E3D2F-A74D-7D31-1189-67B1C28888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t="-3011" r="16532" b="3011"/>
          <a:stretch/>
        </p:blipFill>
        <p:spPr>
          <a:xfrm>
            <a:off x="3205389" y="0"/>
            <a:ext cx="8986613" cy="6858000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4B89B3F-7352-87FD-A906-1CECF77F1119}"/>
              </a:ext>
            </a:extLst>
          </p:cNvPr>
          <p:cNvSpPr txBox="1"/>
          <p:nvPr/>
        </p:nvSpPr>
        <p:spPr>
          <a:xfrm>
            <a:off x="275303" y="150931"/>
            <a:ext cx="4601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>
                <a:solidFill>
                  <a:schemeClr val="accent1"/>
                </a:solidFill>
                <a:latin typeface="Bell MT" panose="02020503060305020303" pitchFamily="18" charset="0"/>
              </a:rPr>
              <a:t>Project </a:t>
            </a:r>
            <a:r>
              <a:rPr lang="de-DE" sz="1600" b="1" err="1">
                <a:solidFill>
                  <a:schemeClr val="accent1"/>
                </a:solidFill>
                <a:latin typeface="Bell MT" panose="02020503060305020303" pitchFamily="18" charset="0"/>
              </a:rPr>
              <a:t>Presentation</a:t>
            </a:r>
            <a:endParaRPr lang="de-DE" sz="1600" b="1">
              <a:solidFill>
                <a:schemeClr val="accent1"/>
              </a:solidFill>
              <a:latin typeface="Bell MT" panose="02020503060305020303" pitchFamily="18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926661B-DFB9-26D7-C05B-7F4D1D6ED275}"/>
              </a:ext>
            </a:extLst>
          </p:cNvPr>
          <p:cNvSpPr txBox="1"/>
          <p:nvPr/>
        </p:nvSpPr>
        <p:spPr>
          <a:xfrm>
            <a:off x="275303" y="1297425"/>
            <a:ext cx="6282813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0000">
                <a:latin typeface="Elephant"/>
              </a:rPr>
              <a:t>Prime </a:t>
            </a:r>
          </a:p>
          <a:p>
            <a:r>
              <a:rPr lang="de-DE" sz="10000">
                <a:latin typeface="Elephant"/>
              </a:rPr>
              <a:t>Numbers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7D912CB-0E9A-F50F-EAAC-7DA400C741F3}"/>
              </a:ext>
            </a:extLst>
          </p:cNvPr>
          <p:cNvCxnSpPr/>
          <p:nvPr/>
        </p:nvCxnSpPr>
        <p:spPr>
          <a:xfrm>
            <a:off x="324464" y="529000"/>
            <a:ext cx="3421626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ubtitle 4">
            <a:extLst>
              <a:ext uri="{FF2B5EF4-FFF2-40B4-BE49-F238E27FC236}">
                <a16:creationId xmlns:a16="http://schemas.microsoft.com/office/drawing/2014/main" id="{7165814A-5271-4039-9F12-014787DA9EF7}"/>
              </a:ext>
            </a:extLst>
          </p:cNvPr>
          <p:cNvSpPr>
            <a:spLocks noGrp="1"/>
          </p:cNvSpPr>
          <p:nvPr/>
        </p:nvSpPr>
        <p:spPr>
          <a:xfrm>
            <a:off x="282325" y="4792749"/>
            <a:ext cx="7011300" cy="185719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>
                <a:latin typeface="Segoe UI"/>
                <a:cs typeface="Segoe UI"/>
              </a:rPr>
              <a:t>By </a:t>
            </a:r>
            <a:endParaRPr lang="en-US" sz="2000" b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700">
                <a:solidFill>
                  <a:schemeClr val="accent1"/>
                </a:solidFill>
                <a:latin typeface="Agency FB" panose="020B0503020202020204" pitchFamily="34" charset="0"/>
                <a:cs typeface="Segoe UI"/>
              </a:rPr>
              <a:t>Matsimbo Fotsing </a:t>
            </a:r>
            <a:r>
              <a:rPr lang="en-US" sz="1700" i="1">
                <a:solidFill>
                  <a:schemeClr val="accent1"/>
                </a:solidFill>
                <a:latin typeface="Agency FB" panose="020B0503020202020204" pitchFamily="34" charset="0"/>
                <a:cs typeface="Segoe UI"/>
              </a:rPr>
              <a:t>Cecile Darelle</a:t>
            </a:r>
            <a:r>
              <a:rPr lang="en-US" sz="1700">
                <a:solidFill>
                  <a:schemeClr val="accent1"/>
                </a:solidFill>
                <a:latin typeface="Agency FB" panose="020B0503020202020204" pitchFamily="34" charset="0"/>
                <a:cs typeface="Segoe UI"/>
              </a:rPr>
              <a:t>, </a:t>
            </a:r>
            <a:endParaRPr lang="en-US" sz="1700">
              <a:solidFill>
                <a:schemeClr val="accent1"/>
              </a:solidFill>
              <a:latin typeface="Agency FB" panose="020B0503020202020204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700" err="1">
                <a:solidFill>
                  <a:schemeClr val="accent1"/>
                </a:solidFill>
                <a:latin typeface="Agency FB" panose="020B0503020202020204" pitchFamily="34" charset="0"/>
                <a:cs typeface="Segoe UI"/>
              </a:rPr>
              <a:t>Tsiegoum</a:t>
            </a:r>
            <a:r>
              <a:rPr lang="en-US" sz="1700">
                <a:solidFill>
                  <a:schemeClr val="accent1"/>
                </a:solidFill>
                <a:latin typeface="Agency FB" panose="020B0503020202020204" pitchFamily="34" charset="0"/>
                <a:cs typeface="Segoe UI"/>
              </a:rPr>
              <a:t> </a:t>
            </a:r>
            <a:r>
              <a:rPr lang="en-US" sz="1700" err="1">
                <a:solidFill>
                  <a:schemeClr val="accent1"/>
                </a:solidFill>
                <a:latin typeface="Agency FB" panose="020B0503020202020204" pitchFamily="34" charset="0"/>
                <a:cs typeface="Segoe UI"/>
              </a:rPr>
              <a:t>Mouafo</a:t>
            </a:r>
            <a:r>
              <a:rPr lang="en-US" sz="1700">
                <a:solidFill>
                  <a:schemeClr val="accent1"/>
                </a:solidFill>
                <a:latin typeface="Agency FB" panose="020B0503020202020204" pitchFamily="34" charset="0"/>
                <a:cs typeface="Segoe UI"/>
              </a:rPr>
              <a:t> </a:t>
            </a:r>
            <a:r>
              <a:rPr lang="en-US" sz="1700" i="1">
                <a:solidFill>
                  <a:schemeClr val="accent1"/>
                </a:solidFill>
                <a:latin typeface="Agency FB" panose="020B0503020202020204" pitchFamily="34" charset="0"/>
                <a:cs typeface="Segoe UI"/>
              </a:rPr>
              <a:t>Naomi Ghislaine</a:t>
            </a:r>
            <a:r>
              <a:rPr lang="en-US" sz="1700">
                <a:solidFill>
                  <a:schemeClr val="accent1"/>
                </a:solidFill>
                <a:latin typeface="Agency FB" panose="020B0503020202020204" pitchFamily="34" charset="0"/>
                <a:cs typeface="Segoe UI"/>
              </a:rPr>
              <a:t>, </a:t>
            </a:r>
            <a:endParaRPr lang="en-US" sz="1700">
              <a:solidFill>
                <a:schemeClr val="accent1"/>
              </a:solidFill>
              <a:latin typeface="Agency FB" panose="020B0503020202020204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700" err="1">
                <a:solidFill>
                  <a:schemeClr val="accent1"/>
                </a:solidFill>
                <a:latin typeface="Agency FB" panose="020B0503020202020204" pitchFamily="34" charset="0"/>
                <a:cs typeface="Segoe UI"/>
              </a:rPr>
              <a:t>Dongmo</a:t>
            </a:r>
            <a:r>
              <a:rPr lang="en-US" sz="1700">
                <a:solidFill>
                  <a:schemeClr val="accent1"/>
                </a:solidFill>
                <a:latin typeface="Agency FB" panose="020B0503020202020204" pitchFamily="34" charset="0"/>
                <a:cs typeface="Segoe UI"/>
              </a:rPr>
              <a:t> </a:t>
            </a:r>
            <a:r>
              <a:rPr lang="en-US" sz="1700" err="1">
                <a:solidFill>
                  <a:schemeClr val="accent1"/>
                </a:solidFill>
                <a:latin typeface="Agency FB" panose="020B0503020202020204" pitchFamily="34" charset="0"/>
                <a:cs typeface="Segoe UI"/>
              </a:rPr>
              <a:t>Kingni</a:t>
            </a:r>
            <a:r>
              <a:rPr lang="en-US" sz="1700">
                <a:solidFill>
                  <a:schemeClr val="accent1"/>
                </a:solidFill>
                <a:latin typeface="Agency FB" panose="020B0503020202020204" pitchFamily="34" charset="0"/>
                <a:cs typeface="Segoe UI"/>
              </a:rPr>
              <a:t> </a:t>
            </a:r>
            <a:r>
              <a:rPr lang="en-US" sz="1700" err="1">
                <a:solidFill>
                  <a:schemeClr val="accent1"/>
                </a:solidFill>
                <a:latin typeface="Agency FB" panose="020B0503020202020204" pitchFamily="34" charset="0"/>
                <a:cs typeface="Segoe UI"/>
              </a:rPr>
              <a:t>Diffo</a:t>
            </a:r>
            <a:r>
              <a:rPr lang="en-US" sz="1700">
                <a:solidFill>
                  <a:schemeClr val="accent1"/>
                </a:solidFill>
                <a:latin typeface="Agency FB" panose="020B0503020202020204" pitchFamily="34" charset="0"/>
                <a:cs typeface="Segoe UI"/>
              </a:rPr>
              <a:t> </a:t>
            </a:r>
            <a:r>
              <a:rPr lang="en-US" sz="1700" i="1" err="1">
                <a:solidFill>
                  <a:schemeClr val="accent1"/>
                </a:solidFill>
                <a:latin typeface="Agency FB" panose="020B0503020202020204" pitchFamily="34" charset="0"/>
                <a:cs typeface="Segoe UI"/>
              </a:rPr>
              <a:t>Vianey</a:t>
            </a:r>
            <a:r>
              <a:rPr lang="en-US" sz="2000">
                <a:solidFill>
                  <a:schemeClr val="accent2"/>
                </a:solidFill>
                <a:latin typeface="Agency FB" panose="020B0503020202020204" pitchFamily="34" charset="0"/>
                <a:cs typeface="Segoe UI"/>
              </a:rPr>
              <a:t> </a:t>
            </a:r>
            <a:r>
              <a:rPr lang="en-US" sz="2000">
                <a:latin typeface="Agency FB" panose="020B0503020202020204" pitchFamily="34" charset="0"/>
                <a:cs typeface="Segoe UI"/>
              </a:rPr>
              <a:t>and</a:t>
            </a:r>
            <a:endParaRPr lang="en-US" sz="2000">
              <a:latin typeface="Agency FB" panose="020B0503020202020204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700" err="1">
                <a:solidFill>
                  <a:schemeClr val="accent1"/>
                </a:solidFill>
                <a:latin typeface="Agency FB" panose="020B0503020202020204" pitchFamily="34" charset="0"/>
                <a:cs typeface="Segoe UI"/>
              </a:rPr>
              <a:t>Leuwaing</a:t>
            </a:r>
            <a:r>
              <a:rPr lang="en-US" sz="1700">
                <a:solidFill>
                  <a:schemeClr val="accent1"/>
                </a:solidFill>
                <a:latin typeface="Agency FB" panose="020B0503020202020204" pitchFamily="34" charset="0"/>
                <a:cs typeface="Segoe UI"/>
              </a:rPr>
              <a:t> </a:t>
            </a:r>
            <a:r>
              <a:rPr lang="en-US" sz="1700" err="1">
                <a:solidFill>
                  <a:schemeClr val="accent1"/>
                </a:solidFill>
                <a:latin typeface="Agency FB" panose="020B0503020202020204" pitchFamily="34" charset="0"/>
                <a:cs typeface="Segoe UI"/>
              </a:rPr>
              <a:t>Forsuh</a:t>
            </a:r>
            <a:r>
              <a:rPr lang="en-US" sz="1700">
                <a:solidFill>
                  <a:schemeClr val="accent1"/>
                </a:solidFill>
                <a:latin typeface="Agency FB" panose="020B0503020202020204" pitchFamily="34" charset="0"/>
                <a:cs typeface="Segoe UI"/>
              </a:rPr>
              <a:t> </a:t>
            </a:r>
            <a:r>
              <a:rPr lang="en-US" sz="1700" i="1">
                <a:solidFill>
                  <a:schemeClr val="accent1"/>
                </a:solidFill>
                <a:latin typeface="Agency FB" panose="020B0503020202020204" pitchFamily="34" charset="0"/>
                <a:cs typeface="Segoe UI"/>
              </a:rPr>
              <a:t>Henschel</a:t>
            </a:r>
            <a:endParaRPr lang="en-US" sz="1700" i="1">
              <a:solidFill>
                <a:schemeClr val="accent1"/>
              </a:solidFill>
              <a:latin typeface="Agency FB" panose="020B0503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382FDDAF-3B08-E530-2BA4-2AED107ED25F}"/>
              </a:ext>
            </a:extLst>
          </p:cNvPr>
          <p:cNvSpPr/>
          <p:nvPr/>
        </p:nvSpPr>
        <p:spPr>
          <a:xfrm rot="5400000" flipV="1">
            <a:off x="6671522" y="-613556"/>
            <a:ext cx="933309" cy="2160422"/>
          </a:xfrm>
          <a:custGeom>
            <a:avLst/>
            <a:gdLst>
              <a:gd name="connsiteX0" fmla="*/ 0 w 933309"/>
              <a:gd name="connsiteY0" fmla="*/ 0 h 2160422"/>
              <a:gd name="connsiteX1" fmla="*/ 0 w 933309"/>
              <a:gd name="connsiteY1" fmla="*/ 2160422 h 2160422"/>
              <a:gd name="connsiteX2" fmla="*/ 1401 w 933309"/>
              <a:gd name="connsiteY2" fmla="*/ 2160422 h 2160422"/>
              <a:gd name="connsiteX3" fmla="*/ 814182 w 933309"/>
              <a:gd name="connsiteY3" fmla="*/ 1333629 h 2160422"/>
              <a:gd name="connsiteX4" fmla="*/ 800211 w 933309"/>
              <a:gd name="connsiteY4" fmla="*/ 742552 h 2160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309" h="2160422">
                <a:moveTo>
                  <a:pt x="0" y="0"/>
                </a:moveTo>
                <a:lnTo>
                  <a:pt x="0" y="2160422"/>
                </a:lnTo>
                <a:lnTo>
                  <a:pt x="1401" y="2160422"/>
                </a:lnTo>
                <a:lnTo>
                  <a:pt x="814182" y="1333629"/>
                </a:lnTo>
                <a:cubicBezTo>
                  <a:pt x="978322" y="1166659"/>
                  <a:pt x="972067" y="902025"/>
                  <a:pt x="800211" y="742552"/>
                </a:cubicBezTo>
                <a:close/>
              </a:path>
            </a:pathLst>
          </a:custGeom>
          <a:solidFill>
            <a:srgbClr val="2A287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E480B93C-0325-21F5-11FF-8BD8EE3C8D69}"/>
              </a:ext>
            </a:extLst>
          </p:cNvPr>
          <p:cNvSpPr/>
          <p:nvPr/>
        </p:nvSpPr>
        <p:spPr>
          <a:xfrm rot="16200000">
            <a:off x="10645135" y="5311134"/>
            <a:ext cx="933309" cy="2160422"/>
          </a:xfrm>
          <a:custGeom>
            <a:avLst/>
            <a:gdLst>
              <a:gd name="connsiteX0" fmla="*/ 0 w 933309"/>
              <a:gd name="connsiteY0" fmla="*/ 0 h 2160422"/>
              <a:gd name="connsiteX1" fmla="*/ 0 w 933309"/>
              <a:gd name="connsiteY1" fmla="*/ 2160422 h 2160422"/>
              <a:gd name="connsiteX2" fmla="*/ 1401 w 933309"/>
              <a:gd name="connsiteY2" fmla="*/ 2160422 h 2160422"/>
              <a:gd name="connsiteX3" fmla="*/ 814182 w 933309"/>
              <a:gd name="connsiteY3" fmla="*/ 1333629 h 2160422"/>
              <a:gd name="connsiteX4" fmla="*/ 800211 w 933309"/>
              <a:gd name="connsiteY4" fmla="*/ 742552 h 2160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309" h="2160422">
                <a:moveTo>
                  <a:pt x="0" y="0"/>
                </a:moveTo>
                <a:lnTo>
                  <a:pt x="0" y="2160422"/>
                </a:lnTo>
                <a:lnTo>
                  <a:pt x="1401" y="2160422"/>
                </a:lnTo>
                <a:lnTo>
                  <a:pt x="814182" y="1333629"/>
                </a:lnTo>
                <a:cubicBezTo>
                  <a:pt x="978322" y="1166659"/>
                  <a:pt x="972067" y="902025"/>
                  <a:pt x="800211" y="742552"/>
                </a:cubicBezTo>
                <a:close/>
              </a:path>
            </a:pathLst>
          </a:custGeom>
          <a:solidFill>
            <a:srgbClr val="2D277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E5DF7AFF-6399-BBB9-194B-7094E30478DF}"/>
              </a:ext>
            </a:extLst>
          </p:cNvPr>
          <p:cNvSpPr/>
          <p:nvPr/>
        </p:nvSpPr>
        <p:spPr>
          <a:xfrm>
            <a:off x="3355833" y="0"/>
            <a:ext cx="3399493" cy="6858000"/>
          </a:xfrm>
          <a:custGeom>
            <a:avLst/>
            <a:gdLst>
              <a:gd name="connsiteX0" fmla="*/ 0 w 3399493"/>
              <a:gd name="connsiteY0" fmla="*/ 0 h 6858000"/>
              <a:gd name="connsiteX1" fmla="*/ 107044 w 3399493"/>
              <a:gd name="connsiteY1" fmla="*/ 0 h 6858000"/>
              <a:gd name="connsiteX2" fmla="*/ 3028507 w 3399493"/>
              <a:gd name="connsiteY2" fmla="*/ 2790293 h 6858000"/>
              <a:gd name="connsiteX3" fmla="*/ 3067449 w 3399493"/>
              <a:gd name="connsiteY3" fmla="*/ 4486026 h 6858000"/>
              <a:gd name="connsiteX4" fmla="*/ 801974 w 3399493"/>
              <a:gd name="connsiteY4" fmla="*/ 6858000 h 6858000"/>
              <a:gd name="connsiteX5" fmla="*/ 694930 w 3399493"/>
              <a:gd name="connsiteY5" fmla="*/ 6858000 h 6858000"/>
              <a:gd name="connsiteX6" fmla="*/ 2960405 w 3399493"/>
              <a:gd name="connsiteY6" fmla="*/ 4486026 h 6858000"/>
              <a:gd name="connsiteX7" fmla="*/ 2921463 w 3399493"/>
              <a:gd name="connsiteY7" fmla="*/ 27902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9493" h="6858000">
                <a:moveTo>
                  <a:pt x="0" y="0"/>
                </a:moveTo>
                <a:lnTo>
                  <a:pt x="107044" y="0"/>
                </a:lnTo>
                <a:lnTo>
                  <a:pt x="3028507" y="2790293"/>
                </a:lnTo>
                <a:cubicBezTo>
                  <a:pt x="3507524" y="3247803"/>
                  <a:pt x="3524959" y="4007009"/>
                  <a:pt x="3067449" y="4486026"/>
                </a:cubicBezTo>
                <a:lnTo>
                  <a:pt x="801974" y="6858000"/>
                </a:lnTo>
                <a:lnTo>
                  <a:pt x="694930" y="6858000"/>
                </a:lnTo>
                <a:lnTo>
                  <a:pt x="2960405" y="4486026"/>
                </a:lnTo>
                <a:cubicBezTo>
                  <a:pt x="3417915" y="4007009"/>
                  <a:pt x="3400480" y="3247803"/>
                  <a:pt x="2921463" y="2790293"/>
                </a:cubicBezTo>
                <a:close/>
              </a:path>
            </a:pathLst>
          </a:custGeom>
          <a:solidFill>
            <a:srgbClr val="2D277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>
              <a:solidFill>
                <a:srgbClr val="2D2773"/>
              </a:solidFill>
            </a:endParaRPr>
          </a:p>
        </p:txBody>
      </p:sp>
      <p:sp>
        <p:nvSpPr>
          <p:cNvPr id="16" name="Flussdiagramm: Alternativer Prozess 15">
            <a:extLst>
              <a:ext uri="{FF2B5EF4-FFF2-40B4-BE49-F238E27FC236}">
                <a16:creationId xmlns:a16="http://schemas.microsoft.com/office/drawing/2014/main" id="{DDB67954-BC1D-E834-94EF-8DF97DF8E658}"/>
              </a:ext>
            </a:extLst>
          </p:cNvPr>
          <p:cNvSpPr/>
          <p:nvPr/>
        </p:nvSpPr>
        <p:spPr>
          <a:xfrm>
            <a:off x="2473947" y="141088"/>
            <a:ext cx="914400" cy="338554"/>
          </a:xfrm>
          <a:prstGeom prst="flowChartAlternateProcess">
            <a:avLst/>
          </a:prstGeom>
          <a:solidFill>
            <a:srgbClr val="2A28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latin typeface="Elephant" panose="02020904090505020303" pitchFamily="18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53239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uiExpand="1" build="p"/>
      <p:bldP spid="20" grpId="0" animBg="1"/>
      <p:bldP spid="21" grpId="0" animBg="1"/>
      <p:bldP spid="26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58DC7A6-CC23-9CAE-2F14-F94D183280E2}"/>
              </a:ext>
            </a:extLst>
          </p:cNvPr>
          <p:cNvGrpSpPr/>
          <p:nvPr/>
        </p:nvGrpSpPr>
        <p:grpSpPr>
          <a:xfrm>
            <a:off x="43424" y="166682"/>
            <a:ext cx="1232925" cy="1081094"/>
            <a:chOff x="43424" y="166682"/>
            <a:chExt cx="1232925" cy="108109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B584632-47D2-839D-06EF-C02AE11E134A}"/>
                </a:ext>
              </a:extLst>
            </p:cNvPr>
            <p:cNvSpPr/>
            <p:nvPr/>
          </p:nvSpPr>
          <p:spPr>
            <a:xfrm>
              <a:off x="503424" y="581025"/>
              <a:ext cx="772925" cy="66675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022C68AF-7E8F-3510-8BD3-E91A5DE7C38C}"/>
                </a:ext>
              </a:extLst>
            </p:cNvPr>
            <p:cNvSpPr/>
            <p:nvPr/>
          </p:nvSpPr>
          <p:spPr>
            <a:xfrm>
              <a:off x="329244" y="166683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9C103063-1ABE-787B-7F4A-78E78DE047E3}"/>
                </a:ext>
              </a:extLst>
            </p:cNvPr>
            <p:cNvSpPr/>
            <p:nvPr/>
          </p:nvSpPr>
          <p:spPr>
            <a:xfrm>
              <a:off x="43424" y="585785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35DD633-A8EC-3BBC-2E41-53FD668AEF95}"/>
                </a:ext>
              </a:extLst>
            </p:cNvPr>
            <p:cNvSpPr/>
            <p:nvPr/>
          </p:nvSpPr>
          <p:spPr>
            <a:xfrm>
              <a:off x="43424" y="166682"/>
              <a:ext cx="258436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70381F3A-F9DB-422C-E589-CF5DE01F673D}"/>
              </a:ext>
            </a:extLst>
          </p:cNvPr>
          <p:cNvSpPr txBox="1"/>
          <p:nvPr/>
        </p:nvSpPr>
        <p:spPr>
          <a:xfrm>
            <a:off x="1446400" y="166682"/>
            <a:ext cx="3981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>
                <a:latin typeface="Elephant" panose="02020904090505020303" pitchFamily="18" charset="0"/>
              </a:rPr>
              <a:t>Task 2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943D908-E636-085B-ED2E-167285861F12}"/>
              </a:ext>
            </a:extLst>
          </p:cNvPr>
          <p:cNvSpPr txBox="1"/>
          <p:nvPr/>
        </p:nvSpPr>
        <p:spPr>
          <a:xfrm>
            <a:off x="47138" y="1498472"/>
            <a:ext cx="561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>
                <a:latin typeface="Elephant" panose="02020904090505020303" pitchFamily="18" charset="0"/>
              </a:rPr>
              <a:t>Prime Numbers-</a:t>
            </a:r>
            <a:r>
              <a:rPr lang="de-DE" sz="2400" err="1">
                <a:latin typeface="Elephant" panose="02020904090505020303" pitchFamily="18" charset="0"/>
              </a:rPr>
              <a:t>Related</a:t>
            </a:r>
            <a:r>
              <a:rPr lang="de-DE" sz="2400">
                <a:latin typeface="Elephant" panose="02020904090505020303" pitchFamily="18" charset="0"/>
              </a:rPr>
              <a:t> </a:t>
            </a:r>
            <a:r>
              <a:rPr lang="de-DE" sz="2400" err="1">
                <a:latin typeface="Elephant" panose="02020904090505020303" pitchFamily="18" charset="0"/>
              </a:rPr>
              <a:t>Functions</a:t>
            </a:r>
            <a:endParaRPr lang="de-DE" sz="2400">
              <a:latin typeface="Elephant" panose="02020904090505020303" pitchFamily="18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2F9CF89-C8A5-0C8E-9A2B-851D044371CC}"/>
              </a:ext>
            </a:extLst>
          </p:cNvPr>
          <p:cNvSpPr txBox="1"/>
          <p:nvPr/>
        </p:nvSpPr>
        <p:spPr>
          <a:xfrm>
            <a:off x="178470" y="2186797"/>
            <a:ext cx="534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a) Overall Goal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509D191-6CBD-BD6B-D01E-1D3FC1E98A5C}"/>
              </a:ext>
            </a:extLst>
          </p:cNvPr>
          <p:cNvSpPr/>
          <p:nvPr/>
        </p:nvSpPr>
        <p:spPr>
          <a:xfrm flipH="1">
            <a:off x="5767283" y="13388"/>
            <a:ext cx="654424" cy="6858000"/>
          </a:xfrm>
          <a:prstGeom prst="rect">
            <a:avLst/>
          </a:prstGeom>
          <a:gradFill flip="none" rotWithShape="1">
            <a:gsLst>
              <a:gs pos="9000">
                <a:schemeClr val="bg2">
                  <a:lumMod val="90000"/>
                </a:schemeClr>
              </a:gs>
              <a:gs pos="100000">
                <a:schemeClr val="bg1">
                  <a:lumMod val="95000"/>
                  <a:alpha val="75000"/>
                </a:schemeClr>
              </a:gs>
              <a:gs pos="77000">
                <a:schemeClr val="bg1">
                  <a:lumMod val="85000"/>
                </a:schemeClr>
              </a:gs>
              <a:gs pos="55000">
                <a:schemeClr val="bg2">
                  <a:lumMod val="90000"/>
                </a:schemeClr>
              </a:gs>
              <a:gs pos="31000">
                <a:schemeClr val="bg2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2B4DD1C-8D36-FAE7-A16A-03B5E143FC26}"/>
              </a:ext>
            </a:extLst>
          </p:cNvPr>
          <p:cNvSpPr txBox="1"/>
          <p:nvPr/>
        </p:nvSpPr>
        <p:spPr>
          <a:xfrm>
            <a:off x="608689" y="2566426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err="1"/>
              <a:t>Functionality</a:t>
            </a:r>
            <a:r>
              <a:rPr lang="de-DE"/>
              <a:t>: </a:t>
            </a:r>
            <a:r>
              <a:rPr lang="de-DE" err="1"/>
              <a:t>checks</a:t>
            </a:r>
            <a:r>
              <a:rPr lang="de-DE"/>
              <a:t> </a:t>
            </a:r>
            <a:r>
              <a:rPr lang="de-DE" err="1"/>
              <a:t>if</a:t>
            </a:r>
            <a:r>
              <a:rPr lang="de-DE"/>
              <a:t> a </a:t>
            </a:r>
            <a:r>
              <a:rPr lang="de-DE" err="1"/>
              <a:t>given</a:t>
            </a:r>
            <a:r>
              <a:rPr lang="de-DE"/>
              <a:t> </a:t>
            </a:r>
            <a:r>
              <a:rPr lang="de-DE" err="1"/>
              <a:t>number</a:t>
            </a:r>
            <a:r>
              <a:rPr lang="de-DE"/>
              <a:t> prime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BC5FDD4-AA01-2EFE-D687-36DE8B3F53BA}"/>
              </a:ext>
            </a:extLst>
          </p:cNvPr>
          <p:cNvSpPr txBox="1"/>
          <p:nvPr/>
        </p:nvSpPr>
        <p:spPr>
          <a:xfrm>
            <a:off x="608689" y="2985529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/>
              <a:t>Input</a:t>
            </a:r>
            <a:r>
              <a:rPr lang="de-DE"/>
              <a:t>: A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natural</a:t>
            </a:r>
            <a:r>
              <a:rPr lang="de-DE"/>
              <a:t>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i="1"/>
              <a:t>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D53F75C-8A24-8670-879E-C6F8D6B0F3ED}"/>
              </a:ext>
            </a:extLst>
          </p:cNvPr>
          <p:cNvSpPr txBox="1"/>
          <p:nvPr/>
        </p:nvSpPr>
        <p:spPr>
          <a:xfrm>
            <a:off x="625879" y="3404632"/>
            <a:ext cx="51135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u="sng"/>
              <a:t>Output</a:t>
            </a:r>
            <a:r>
              <a:rPr lang="de-DE"/>
              <a:t>: Boolean (</a:t>
            </a:r>
            <a:r>
              <a:rPr lang="de-DE" i="1" err="1">
                <a:highlight>
                  <a:srgbClr val="7DDEDC"/>
                </a:highlight>
              </a:rPr>
              <a:t>true</a:t>
            </a:r>
            <a:r>
              <a:rPr lang="de-DE" i="1">
                <a:highlight>
                  <a:srgbClr val="7DDEDC"/>
                </a:highlight>
              </a:rPr>
              <a:t>(1)</a:t>
            </a:r>
            <a:r>
              <a:rPr lang="de-DE"/>
              <a:t> </a:t>
            </a:r>
            <a:r>
              <a:rPr lang="de-DE" err="1"/>
              <a:t>if</a:t>
            </a:r>
            <a:r>
              <a:rPr lang="de-DE"/>
              <a:t> prime, </a:t>
            </a:r>
            <a:r>
              <a:rPr lang="de-DE" i="1" err="1">
                <a:highlight>
                  <a:srgbClr val="7DDEDC"/>
                </a:highlight>
              </a:rPr>
              <a:t>false</a:t>
            </a:r>
            <a:r>
              <a:rPr lang="de-DE" i="1">
                <a:highlight>
                  <a:srgbClr val="7DDEDC"/>
                </a:highlight>
              </a:rPr>
              <a:t>(0)</a:t>
            </a:r>
            <a:r>
              <a:rPr lang="de-DE"/>
              <a:t> </a:t>
            </a:r>
            <a:r>
              <a:rPr lang="de-DE" err="1"/>
              <a:t>otherwise</a:t>
            </a:r>
            <a:r>
              <a:rPr lang="de-DE"/>
              <a:t>)</a:t>
            </a:r>
            <a:endParaRPr lang="de-DE" i="1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03A01F9-3161-B43A-4C37-8F328E9AFAED}"/>
              </a:ext>
            </a:extLst>
          </p:cNvPr>
          <p:cNvSpPr txBox="1"/>
          <p:nvPr/>
        </p:nvSpPr>
        <p:spPr>
          <a:xfrm>
            <a:off x="618986" y="4491403"/>
            <a:ext cx="5113524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err="1"/>
              <a:t>Make</a:t>
            </a:r>
            <a:r>
              <a:rPr lang="de-DE"/>
              <a:t> </a:t>
            </a:r>
            <a:r>
              <a:rPr lang="de-DE" err="1"/>
              <a:t>sure</a:t>
            </a:r>
            <a:r>
              <a:rPr lang="de-DE"/>
              <a:t> n </a:t>
            </a:r>
            <a:r>
              <a:rPr lang="de-DE" err="1"/>
              <a:t>is</a:t>
            </a:r>
            <a:r>
              <a:rPr lang="de-DE"/>
              <a:t> not </a:t>
            </a:r>
            <a:r>
              <a:rPr lang="de-DE" err="1"/>
              <a:t>less</a:t>
            </a:r>
            <a:r>
              <a:rPr lang="de-DE"/>
              <a:t> </a:t>
            </a:r>
            <a:r>
              <a:rPr lang="de-DE" err="1"/>
              <a:t>than</a:t>
            </a:r>
            <a:r>
              <a:rPr lang="de-DE"/>
              <a:t> 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err="1"/>
              <a:t>Directly</a:t>
            </a:r>
            <a:r>
              <a:rPr lang="de-DE"/>
              <a:t> handle </a:t>
            </a:r>
            <a:r>
              <a:rPr lang="de-DE" err="1"/>
              <a:t>case</a:t>
            </a:r>
            <a:r>
              <a:rPr lang="de-DE"/>
              <a:t> n==2 and also </a:t>
            </a:r>
            <a:r>
              <a:rPr lang="de-DE" err="1"/>
              <a:t>eliminate</a:t>
            </a:r>
            <a:r>
              <a:rPr lang="de-DE"/>
              <a:t> </a:t>
            </a:r>
            <a:r>
              <a:rPr lang="de-DE" err="1"/>
              <a:t>evnem</a:t>
            </a:r>
            <a:r>
              <a:rPr lang="de-DE"/>
              <a:t> </a:t>
            </a:r>
            <a:r>
              <a:rPr lang="de-DE" err="1"/>
              <a:t>numbers</a:t>
            </a:r>
            <a:endParaRPr lang="de-DE"/>
          </a:p>
          <a:p>
            <a:pPr marL="285750" indent="-285750">
              <a:buFont typeface="Wingdings,Sans-Serif" panose="05000000000000000000" pitchFamily="2" charset="2"/>
              <a:buChar char="§"/>
            </a:pPr>
            <a:r>
              <a:rPr lang="de-DE"/>
              <a:t>Check </a:t>
            </a:r>
            <a:r>
              <a:rPr lang="de-DE" err="1"/>
              <a:t>divisibility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i="1"/>
              <a:t>2</a:t>
            </a:r>
            <a:r>
              <a:rPr lang="de-DE"/>
              <a:t> &lt; n &gt;= </a:t>
            </a:r>
            <a:r>
              <a:rPr lang="de-DE" err="1"/>
              <a:t>sqrt</a:t>
            </a:r>
            <a:r>
              <a:rPr lang="de-DE"/>
              <a:t>(n)</a:t>
            </a:r>
            <a:endParaRPr lang="de-DE" i="1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err="1"/>
              <a:t>If</a:t>
            </a:r>
            <a:r>
              <a:rPr lang="de-DE"/>
              <a:t> divisible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any</a:t>
            </a:r>
            <a:r>
              <a:rPr lang="de-DE"/>
              <a:t>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than</a:t>
            </a:r>
            <a:r>
              <a:rPr lang="de-DE"/>
              <a:t> </a:t>
            </a:r>
            <a:r>
              <a:rPr lang="de-DE" err="1"/>
              <a:t>itself</a:t>
            </a:r>
            <a:r>
              <a:rPr lang="de-DE"/>
              <a:t> </a:t>
            </a:r>
          </a:p>
          <a:p>
            <a:r>
              <a:rPr lang="de-DE">
                <a:sym typeface="Wingdings" panose="05000000000000000000" pitchFamily="2" charset="2"/>
              </a:rPr>
              <a:t>                         </a:t>
            </a:r>
            <a:r>
              <a:rPr lang="de-DE" err="1">
                <a:sym typeface="Wingdings" panose="05000000000000000000" pitchFamily="2" charset="2"/>
              </a:rPr>
              <a:t>It‘s</a:t>
            </a:r>
            <a:r>
              <a:rPr lang="de-DE">
                <a:sym typeface="Wingdings" panose="05000000000000000000" pitchFamily="2" charset="2"/>
              </a:rPr>
              <a:t> not Prime.</a:t>
            </a:r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29E2BD-64E7-CF54-E255-FBBBDFFFBB2F}"/>
              </a:ext>
            </a:extLst>
          </p:cNvPr>
          <p:cNvSpPr txBox="1"/>
          <p:nvPr/>
        </p:nvSpPr>
        <p:spPr>
          <a:xfrm>
            <a:off x="293008" y="4141269"/>
            <a:ext cx="534233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err="1"/>
              <a:t>Logic</a:t>
            </a:r>
            <a:r>
              <a:rPr lang="de-DE" b="1"/>
              <a:t>:</a:t>
            </a:r>
          </a:p>
          <a:p>
            <a:endParaRPr lang="de-DE" b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C6A2C7A-2492-C19A-8073-95B413C91E80}"/>
              </a:ext>
            </a:extLst>
          </p:cNvPr>
          <p:cNvSpPr txBox="1"/>
          <p:nvPr/>
        </p:nvSpPr>
        <p:spPr>
          <a:xfrm>
            <a:off x="-867783" y="6404915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More </a:t>
            </a:r>
            <a:r>
              <a:rPr lang="de-DE" err="1"/>
              <a:t>Efficient</a:t>
            </a:r>
            <a:r>
              <a:rPr lang="de-DE"/>
              <a:t>: Time </a:t>
            </a:r>
            <a:r>
              <a:rPr lang="de-DE" err="1"/>
              <a:t>saving</a:t>
            </a:r>
            <a:endParaRPr lang="de-DE"/>
          </a:p>
        </p:txBody>
      </p:sp>
      <p:pic>
        <p:nvPicPr>
          <p:cNvPr id="25" name="Grafik 24" descr="Häkchen mit einfarbiger Füllung">
            <a:extLst>
              <a:ext uri="{FF2B5EF4-FFF2-40B4-BE49-F238E27FC236}">
                <a16:creationId xmlns:a16="http://schemas.microsoft.com/office/drawing/2014/main" id="{CF708707-0A3A-5702-CDC4-21379C22C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3671" y="6259070"/>
            <a:ext cx="646671" cy="605482"/>
          </a:xfrm>
          <a:prstGeom prst="rect">
            <a:avLst/>
          </a:prstGeom>
        </p:spPr>
      </p:pic>
      <p:pic>
        <p:nvPicPr>
          <p:cNvPr id="17" name="Grafik 16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F77A46CE-986B-592C-3D75-99FE3050F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169" y="116671"/>
            <a:ext cx="5523202" cy="5639889"/>
          </a:xfrm>
          <a:prstGeom prst="rect">
            <a:avLst/>
          </a:prstGeom>
        </p:spPr>
      </p:pic>
      <p:pic>
        <p:nvPicPr>
          <p:cNvPr id="18" name="Grafik 17" descr="Pfeil: Kurve im Uhrzeigersinn mit einfarbiger Füllung">
            <a:extLst>
              <a:ext uri="{FF2B5EF4-FFF2-40B4-BE49-F238E27FC236}">
                <a16:creationId xmlns:a16="http://schemas.microsoft.com/office/drawing/2014/main" id="{7D6B8FFA-AAF7-DAE0-4865-96DD903AA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698597" flipV="1">
            <a:off x="6967086" y="5887495"/>
            <a:ext cx="730793" cy="73079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AF6EA0C-6A93-5E45-6BE3-4E7D358ED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9007" y="6099345"/>
            <a:ext cx="2745976" cy="6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756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" grpId="0"/>
      <p:bldP spid="3" grpId="0"/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70381F3A-F9DB-422C-E589-CF5DE01F673D}"/>
              </a:ext>
            </a:extLst>
          </p:cNvPr>
          <p:cNvSpPr txBox="1"/>
          <p:nvPr/>
        </p:nvSpPr>
        <p:spPr>
          <a:xfrm>
            <a:off x="6914835" y="250322"/>
            <a:ext cx="3981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>
                <a:latin typeface="Elephant" panose="02020904090505020303" pitchFamily="18" charset="0"/>
              </a:rPr>
              <a:t>Task 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509D191-6CBD-BD6B-D01E-1D3FC1E98A5C}"/>
              </a:ext>
            </a:extLst>
          </p:cNvPr>
          <p:cNvSpPr/>
          <p:nvPr/>
        </p:nvSpPr>
        <p:spPr>
          <a:xfrm flipH="1">
            <a:off x="5770295" y="0"/>
            <a:ext cx="654424" cy="6858000"/>
          </a:xfrm>
          <a:prstGeom prst="rect">
            <a:avLst/>
          </a:prstGeom>
          <a:gradFill flip="none" rotWithShape="1">
            <a:gsLst>
              <a:gs pos="9000">
                <a:schemeClr val="bg2">
                  <a:lumMod val="90000"/>
                </a:schemeClr>
              </a:gs>
              <a:gs pos="100000">
                <a:schemeClr val="bg1">
                  <a:lumMod val="95000"/>
                  <a:alpha val="75000"/>
                </a:schemeClr>
              </a:gs>
              <a:gs pos="77000">
                <a:schemeClr val="bg1">
                  <a:lumMod val="85000"/>
                </a:schemeClr>
              </a:gs>
              <a:gs pos="55000">
                <a:schemeClr val="bg2">
                  <a:lumMod val="90000"/>
                </a:schemeClr>
              </a:gs>
              <a:gs pos="31000">
                <a:schemeClr val="bg2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F5F5188-6A2E-171C-B028-01525746D540}"/>
              </a:ext>
            </a:extLst>
          </p:cNvPr>
          <p:cNvSpPr txBox="1"/>
          <p:nvPr/>
        </p:nvSpPr>
        <p:spPr>
          <a:xfrm>
            <a:off x="7078476" y="2819215"/>
            <a:ext cx="51135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u="sng" err="1"/>
              <a:t>Functionality</a:t>
            </a:r>
            <a:r>
              <a:rPr lang="de-DE"/>
              <a:t>: Returns a </a:t>
            </a:r>
            <a:r>
              <a:rPr lang="de-DE" err="1"/>
              <a:t>vector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first</a:t>
            </a:r>
            <a:r>
              <a:rPr lang="de-DE"/>
              <a:t> </a:t>
            </a:r>
            <a:r>
              <a:rPr lang="de-DE" i="1"/>
              <a:t>n</a:t>
            </a:r>
            <a:r>
              <a:rPr lang="de-DE"/>
              <a:t> prime </a:t>
            </a:r>
            <a:r>
              <a:rPr lang="de-DE" err="1"/>
              <a:t>numbers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EB93F7F-3FFD-6E23-74D6-787583C3E575}"/>
              </a:ext>
            </a:extLst>
          </p:cNvPr>
          <p:cNvGrpSpPr/>
          <p:nvPr/>
        </p:nvGrpSpPr>
        <p:grpSpPr>
          <a:xfrm flipH="1">
            <a:off x="10896285" y="164324"/>
            <a:ext cx="1232925" cy="1081094"/>
            <a:chOff x="43424" y="166682"/>
            <a:chExt cx="1232925" cy="108109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55549098-85C8-CE34-1B33-136254F1C11D}"/>
                </a:ext>
              </a:extLst>
            </p:cNvPr>
            <p:cNvSpPr/>
            <p:nvPr/>
          </p:nvSpPr>
          <p:spPr>
            <a:xfrm>
              <a:off x="503424" y="581025"/>
              <a:ext cx="772925" cy="66675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644D102-4A5C-7D09-E5EF-59FC1225A5A4}"/>
                </a:ext>
              </a:extLst>
            </p:cNvPr>
            <p:cNvSpPr/>
            <p:nvPr/>
          </p:nvSpPr>
          <p:spPr>
            <a:xfrm>
              <a:off x="329244" y="166683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90D4141-6442-19C9-F3E2-62AB7B8064F3}"/>
                </a:ext>
              </a:extLst>
            </p:cNvPr>
            <p:cNvSpPr/>
            <p:nvPr/>
          </p:nvSpPr>
          <p:spPr>
            <a:xfrm>
              <a:off x="43424" y="585785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0F23293-DBD0-B9C5-6588-BE3BA2AF6963}"/>
                </a:ext>
              </a:extLst>
            </p:cNvPr>
            <p:cNvSpPr/>
            <p:nvPr/>
          </p:nvSpPr>
          <p:spPr>
            <a:xfrm>
              <a:off x="43424" y="166682"/>
              <a:ext cx="258436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BAAD9474-F9B3-3707-E30E-2A46A19C12FD}"/>
              </a:ext>
            </a:extLst>
          </p:cNvPr>
          <p:cNvSpPr txBox="1"/>
          <p:nvPr/>
        </p:nvSpPr>
        <p:spPr>
          <a:xfrm>
            <a:off x="6424719" y="1637186"/>
            <a:ext cx="561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>
                <a:latin typeface="Elephant" panose="02020904090505020303" pitchFamily="18" charset="0"/>
              </a:rPr>
              <a:t>Prime Numbers-</a:t>
            </a:r>
            <a:r>
              <a:rPr lang="de-DE" sz="2400" err="1">
                <a:latin typeface="Elephant" panose="02020904090505020303" pitchFamily="18" charset="0"/>
              </a:rPr>
              <a:t>Related</a:t>
            </a:r>
            <a:r>
              <a:rPr lang="de-DE" sz="2400">
                <a:latin typeface="Elephant" panose="02020904090505020303" pitchFamily="18" charset="0"/>
              </a:rPr>
              <a:t> </a:t>
            </a:r>
            <a:r>
              <a:rPr lang="de-DE" sz="2400" err="1">
                <a:latin typeface="Elephant" panose="02020904090505020303" pitchFamily="18" charset="0"/>
              </a:rPr>
              <a:t>Functions</a:t>
            </a:r>
            <a:endParaRPr lang="de-DE" sz="2400">
              <a:latin typeface="Elephant" panose="02020904090505020303" pitchFamily="18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EDACE30-B438-2C96-6AC7-8BB40466D219}"/>
              </a:ext>
            </a:extLst>
          </p:cNvPr>
          <p:cNvSpPr txBox="1"/>
          <p:nvPr/>
        </p:nvSpPr>
        <p:spPr>
          <a:xfrm>
            <a:off x="6679618" y="2366700"/>
            <a:ext cx="534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b) Overall Goal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72CCD0F-C5B7-4412-D046-ED34245B260A}"/>
              </a:ext>
            </a:extLst>
          </p:cNvPr>
          <p:cNvSpPr txBox="1"/>
          <p:nvPr/>
        </p:nvSpPr>
        <p:spPr>
          <a:xfrm>
            <a:off x="7078476" y="3447868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/>
              <a:t>Input</a:t>
            </a:r>
            <a:r>
              <a:rPr lang="de-DE"/>
              <a:t>: A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i="1"/>
              <a:t>n</a:t>
            </a:r>
            <a:r>
              <a:rPr lang="de-DE"/>
              <a:t> (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many</a:t>
            </a:r>
            <a:r>
              <a:rPr lang="de-DE"/>
              <a:t> primes </a:t>
            </a:r>
            <a:r>
              <a:rPr lang="de-DE" err="1"/>
              <a:t>to</a:t>
            </a:r>
            <a:r>
              <a:rPr lang="de-DE"/>
              <a:t> find)</a:t>
            </a:r>
            <a:endParaRPr lang="de-DE" i="1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DF286F0-2195-D408-5491-F90086A01409}"/>
              </a:ext>
            </a:extLst>
          </p:cNvPr>
          <p:cNvSpPr txBox="1"/>
          <p:nvPr/>
        </p:nvSpPr>
        <p:spPr>
          <a:xfrm>
            <a:off x="7087686" y="3866971"/>
            <a:ext cx="511352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u="sng"/>
              <a:t>Output</a:t>
            </a:r>
            <a:r>
              <a:rPr lang="de-DE"/>
              <a:t>: A </a:t>
            </a:r>
            <a:r>
              <a:rPr lang="de-DE" err="1"/>
              <a:t>vector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primes</a:t>
            </a:r>
            <a:endParaRPr lang="de-DE" i="1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E21D64F-91D4-1105-10CA-A52E66369117}"/>
              </a:ext>
            </a:extLst>
          </p:cNvPr>
          <p:cNvSpPr txBox="1"/>
          <p:nvPr/>
        </p:nvSpPr>
        <p:spPr>
          <a:xfrm>
            <a:off x="7078476" y="4758560"/>
            <a:ext cx="511352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err="1"/>
              <a:t>Initialise</a:t>
            </a:r>
            <a:r>
              <a:rPr lang="de-DE"/>
              <a:t> a </a:t>
            </a:r>
            <a:r>
              <a:rPr lang="de-DE" err="1"/>
              <a:t>vector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size</a:t>
            </a:r>
            <a:r>
              <a:rPr lang="de-DE"/>
              <a:t> n </a:t>
            </a:r>
            <a:r>
              <a:rPr lang="de-DE" err="1"/>
              <a:t>filled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zeros</a:t>
            </a:r>
            <a:endParaRPr lang="de-DE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 </a:t>
            </a:r>
            <a:r>
              <a:rPr lang="de-DE" err="1"/>
              <a:t>cand</a:t>
            </a:r>
            <a:r>
              <a:rPr lang="de-DE"/>
              <a:t> &gt;= </a:t>
            </a:r>
            <a:r>
              <a:rPr lang="de-DE" i="1"/>
              <a:t>2</a:t>
            </a:r>
            <a:r>
              <a:rPr lang="de-DE"/>
              <a:t> check </a:t>
            </a:r>
            <a:r>
              <a:rPr lang="de-DE" err="1"/>
              <a:t>using</a:t>
            </a:r>
            <a:r>
              <a:rPr lang="de-DE"/>
              <a:t> „</a:t>
            </a:r>
            <a:r>
              <a:rPr lang="de-DE" b="1"/>
              <a:t>a</a:t>
            </a:r>
            <a:r>
              <a:rPr lang="de-DE"/>
              <a:t>“ </a:t>
            </a:r>
            <a:r>
              <a:rPr lang="de-DE" err="1"/>
              <a:t>if</a:t>
            </a:r>
            <a:r>
              <a:rPr lang="de-DE"/>
              <a:t> </a:t>
            </a:r>
            <a:r>
              <a:rPr lang="de-DE" err="1"/>
              <a:t>it's</a:t>
            </a:r>
            <a:r>
              <a:rPr lang="de-DE"/>
              <a:t> prime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/>
              <a:t>Add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result</a:t>
            </a:r>
            <a:r>
              <a:rPr lang="de-DE"/>
              <a:t> </a:t>
            </a:r>
            <a:r>
              <a:rPr lang="de-DE" err="1"/>
              <a:t>vector</a:t>
            </a:r>
            <a:r>
              <a:rPr lang="de-DE"/>
              <a:t> v </a:t>
            </a:r>
            <a:r>
              <a:rPr lang="de-DE" err="1"/>
              <a:t>if</a:t>
            </a:r>
            <a:r>
              <a:rPr lang="de-DE"/>
              <a:t> prime.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/>
              <a:t>Count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initialised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0 and </a:t>
            </a:r>
            <a:r>
              <a:rPr lang="de-DE" err="1"/>
              <a:t>runs</a:t>
            </a:r>
            <a:r>
              <a:rPr lang="de-DE"/>
              <a:t> </a:t>
            </a:r>
            <a:r>
              <a:rPr lang="de-DE" err="1"/>
              <a:t>till</a:t>
            </a:r>
            <a:r>
              <a:rPr lang="de-DE"/>
              <a:t> n-1 </a:t>
            </a:r>
            <a:r>
              <a:rPr lang="de-DE" err="1"/>
              <a:t>ensuring</a:t>
            </a:r>
            <a:r>
              <a:rPr lang="de-DE"/>
              <a:t>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get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first</a:t>
            </a:r>
            <a:r>
              <a:rPr lang="de-DE"/>
              <a:t> n primes </a:t>
            </a:r>
            <a:r>
              <a:rPr lang="de-DE" err="1"/>
              <a:t>only</a:t>
            </a:r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AD8EFC8-3719-F873-6FDB-0D3235B1C5C4}"/>
              </a:ext>
            </a:extLst>
          </p:cNvPr>
          <p:cNvSpPr txBox="1"/>
          <p:nvPr/>
        </p:nvSpPr>
        <p:spPr>
          <a:xfrm>
            <a:off x="6699335" y="4372741"/>
            <a:ext cx="534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Logic</a:t>
            </a:r>
            <a:r>
              <a:rPr lang="de-DE" b="1"/>
              <a:t>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0746693-2BD0-891A-E18A-CEABFC4B9A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123"/>
          <a:stretch>
            <a:fillRect/>
          </a:stretch>
        </p:blipFill>
        <p:spPr>
          <a:xfrm>
            <a:off x="126228" y="250322"/>
            <a:ext cx="5509006" cy="3829309"/>
          </a:xfrm>
          <a:prstGeom prst="rect">
            <a:avLst/>
          </a:prstGeom>
        </p:spPr>
      </p:pic>
      <p:pic>
        <p:nvPicPr>
          <p:cNvPr id="8" name="Grafik 7" descr="Pfeil: Kurve im Uhrzeigersinn mit einfarbiger Füllung">
            <a:extLst>
              <a:ext uri="{FF2B5EF4-FFF2-40B4-BE49-F238E27FC236}">
                <a16:creationId xmlns:a16="http://schemas.microsoft.com/office/drawing/2014/main" id="{567A0318-8198-8042-6CBF-B77B693AF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2053865" y="4095169"/>
            <a:ext cx="1125056" cy="112505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6775CFE-EC46-F92C-DACB-F343B56F9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17" y="5395477"/>
            <a:ext cx="4686762" cy="57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914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12" grpId="0"/>
      <p:bldP spid="23" grpId="0"/>
      <p:bldP spid="24" grpId="0"/>
      <p:bldP spid="25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4A1C9-09C1-F775-B43A-B58014035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26033E0F-5333-B5E6-83D5-83C8491A3F73}"/>
              </a:ext>
            </a:extLst>
          </p:cNvPr>
          <p:cNvSpPr/>
          <p:nvPr/>
        </p:nvSpPr>
        <p:spPr>
          <a:xfrm>
            <a:off x="503424" y="581025"/>
            <a:ext cx="772925" cy="666751"/>
          </a:xfrm>
          <a:prstGeom prst="rect">
            <a:avLst/>
          </a:prstGeom>
          <a:solidFill>
            <a:srgbClr val="7DDE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F5BEEDD-5910-47CC-8319-9A07A679B0F3}"/>
              </a:ext>
            </a:extLst>
          </p:cNvPr>
          <p:cNvSpPr/>
          <p:nvPr/>
        </p:nvSpPr>
        <p:spPr>
          <a:xfrm>
            <a:off x="329244" y="166683"/>
            <a:ext cx="424562" cy="381001"/>
          </a:xfrm>
          <a:prstGeom prst="rect">
            <a:avLst/>
          </a:prstGeom>
          <a:solidFill>
            <a:srgbClr val="7DDE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51080C5-2E72-D571-A00B-69F0361FC3C8}"/>
              </a:ext>
            </a:extLst>
          </p:cNvPr>
          <p:cNvSpPr/>
          <p:nvPr/>
        </p:nvSpPr>
        <p:spPr>
          <a:xfrm>
            <a:off x="43424" y="585785"/>
            <a:ext cx="424562" cy="381001"/>
          </a:xfrm>
          <a:prstGeom prst="rect">
            <a:avLst/>
          </a:prstGeom>
          <a:solidFill>
            <a:srgbClr val="7DDE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21E713-00DB-9262-8BB7-157F85462B9A}"/>
              </a:ext>
            </a:extLst>
          </p:cNvPr>
          <p:cNvSpPr/>
          <p:nvPr/>
        </p:nvSpPr>
        <p:spPr>
          <a:xfrm>
            <a:off x="43424" y="166682"/>
            <a:ext cx="258436" cy="381001"/>
          </a:xfrm>
          <a:prstGeom prst="rect">
            <a:avLst/>
          </a:prstGeom>
          <a:solidFill>
            <a:srgbClr val="7DDE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9654795-52D7-F4A2-E246-030659110B0F}"/>
              </a:ext>
            </a:extLst>
          </p:cNvPr>
          <p:cNvSpPr txBox="1"/>
          <p:nvPr/>
        </p:nvSpPr>
        <p:spPr>
          <a:xfrm>
            <a:off x="1446400" y="166682"/>
            <a:ext cx="3981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>
                <a:latin typeface="Elephant" panose="02020904090505020303" pitchFamily="18" charset="0"/>
              </a:rPr>
              <a:t>Task 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A81631E-AD4F-9457-4881-1EAA31AF1286}"/>
              </a:ext>
            </a:extLst>
          </p:cNvPr>
          <p:cNvSpPr txBox="1"/>
          <p:nvPr/>
        </p:nvSpPr>
        <p:spPr>
          <a:xfrm>
            <a:off x="43424" y="1607108"/>
            <a:ext cx="561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>
                <a:latin typeface="Elephant" panose="02020904090505020303" pitchFamily="18" charset="0"/>
              </a:rPr>
              <a:t>List of Prime Numbers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42F7E6B-589D-D78B-56F3-81EE3C93FDB2}"/>
              </a:ext>
            </a:extLst>
          </p:cNvPr>
          <p:cNvSpPr txBox="1"/>
          <p:nvPr/>
        </p:nvSpPr>
        <p:spPr>
          <a:xfrm>
            <a:off x="255705" y="2310291"/>
            <a:ext cx="534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Overall Goal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686520B-31BF-B96B-4F93-8B6C6325DB13}"/>
              </a:ext>
            </a:extLst>
          </p:cNvPr>
          <p:cNvSpPr txBox="1"/>
          <p:nvPr/>
        </p:nvSpPr>
        <p:spPr>
          <a:xfrm>
            <a:off x="507487" y="2679623"/>
            <a:ext cx="511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Use </a:t>
            </a:r>
            <a:r>
              <a:rPr lang="de-DE" err="1"/>
              <a:t>previously</a:t>
            </a:r>
            <a:r>
              <a:rPr lang="de-DE"/>
              <a:t> </a:t>
            </a:r>
            <a:r>
              <a:rPr lang="de-DE" err="1"/>
              <a:t>written</a:t>
            </a:r>
            <a:r>
              <a:rPr lang="de-DE"/>
              <a:t> </a:t>
            </a:r>
            <a:r>
              <a:rPr lang="de-DE" err="1"/>
              <a:t>codes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:</a:t>
            </a:r>
          </a:p>
          <a:p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28FE8D7-90E8-5558-FC77-958C7C057C7C}"/>
              </a:ext>
            </a:extLst>
          </p:cNvPr>
          <p:cNvSpPr/>
          <p:nvPr/>
        </p:nvSpPr>
        <p:spPr>
          <a:xfrm flipH="1">
            <a:off x="5770295" y="0"/>
            <a:ext cx="654424" cy="6858000"/>
          </a:xfrm>
          <a:prstGeom prst="rect">
            <a:avLst/>
          </a:prstGeom>
          <a:gradFill flip="none" rotWithShape="1">
            <a:gsLst>
              <a:gs pos="9000">
                <a:schemeClr val="bg2">
                  <a:lumMod val="90000"/>
                </a:schemeClr>
              </a:gs>
              <a:gs pos="100000">
                <a:schemeClr val="bg1">
                  <a:lumMod val="95000"/>
                  <a:alpha val="75000"/>
                </a:schemeClr>
              </a:gs>
              <a:gs pos="77000">
                <a:schemeClr val="bg1">
                  <a:lumMod val="85000"/>
                </a:schemeClr>
              </a:gs>
              <a:gs pos="55000">
                <a:schemeClr val="bg2">
                  <a:lumMod val="90000"/>
                </a:schemeClr>
              </a:gs>
              <a:gs pos="31000">
                <a:schemeClr val="bg2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C8209E7-A4B3-59A8-6C07-38058C7126D2}"/>
              </a:ext>
            </a:extLst>
          </p:cNvPr>
          <p:cNvSpPr txBox="1"/>
          <p:nvPr/>
        </p:nvSpPr>
        <p:spPr>
          <a:xfrm>
            <a:off x="705289" y="3070382"/>
            <a:ext cx="511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err="1"/>
              <a:t>Identify</a:t>
            </a:r>
            <a:r>
              <a:rPr lang="de-DE"/>
              <a:t> </a:t>
            </a:r>
            <a:r>
              <a:rPr lang="de-DE" err="1"/>
              <a:t>specific</a:t>
            </a:r>
            <a:r>
              <a:rPr lang="de-DE"/>
              <a:t> Primes in a </a:t>
            </a:r>
            <a:r>
              <a:rPr lang="de-DE" err="1"/>
              <a:t>sequence</a:t>
            </a:r>
            <a:r>
              <a:rPr lang="de-DE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err="1"/>
              <a:t>Calculate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sum</a:t>
            </a:r>
            <a:r>
              <a:rPr lang="de-DE"/>
              <a:t> of </a:t>
            </a:r>
            <a:r>
              <a:rPr lang="de-DE" err="1"/>
              <a:t>given</a:t>
            </a:r>
            <a:r>
              <a:rPr lang="de-DE"/>
              <a:t> primes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2A59D2-104B-F872-0039-6BA78D25C3CA}"/>
              </a:ext>
            </a:extLst>
          </p:cNvPr>
          <p:cNvSpPr txBox="1"/>
          <p:nvPr/>
        </p:nvSpPr>
        <p:spPr>
          <a:xfrm>
            <a:off x="521093" y="3837471"/>
            <a:ext cx="511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Handle </a:t>
            </a:r>
            <a:r>
              <a:rPr lang="de-DE" err="1"/>
              <a:t>both</a:t>
            </a:r>
            <a:r>
              <a:rPr lang="de-DE"/>
              <a:t> </a:t>
            </a:r>
            <a:r>
              <a:rPr lang="de-DE" err="1"/>
              <a:t>small</a:t>
            </a:r>
            <a:r>
              <a:rPr lang="de-DE"/>
              <a:t>- and large </a:t>
            </a:r>
            <a:r>
              <a:rPr lang="de-DE" err="1"/>
              <a:t>scale</a:t>
            </a:r>
            <a:r>
              <a:rPr lang="de-DE"/>
              <a:t> prime </a:t>
            </a:r>
            <a:r>
              <a:rPr lang="de-DE" err="1"/>
              <a:t>computations</a:t>
            </a:r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A06AE9-0234-DF1B-1B7B-54503F729239}"/>
              </a:ext>
            </a:extLst>
          </p:cNvPr>
          <p:cNvSpPr txBox="1"/>
          <p:nvPr/>
        </p:nvSpPr>
        <p:spPr>
          <a:xfrm>
            <a:off x="521093" y="4604561"/>
            <a:ext cx="511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Explore</a:t>
            </a:r>
            <a:r>
              <a:rPr lang="de-DE"/>
              <a:t> </a:t>
            </a:r>
            <a:r>
              <a:rPr lang="de-DE" err="1"/>
              <a:t>optimization</a:t>
            </a:r>
            <a:r>
              <a:rPr lang="de-DE"/>
              <a:t> </a:t>
            </a:r>
            <a:r>
              <a:rPr lang="de-DE" err="1"/>
              <a:t>strategies</a:t>
            </a:r>
            <a:r>
              <a:rPr lang="de-DE"/>
              <a:t> </a:t>
            </a:r>
            <a:r>
              <a:rPr lang="de-DE" err="1"/>
              <a:t>if</a:t>
            </a:r>
            <a:r>
              <a:rPr lang="de-DE"/>
              <a:t> </a:t>
            </a:r>
            <a:r>
              <a:rPr lang="de-DE" err="1"/>
              <a:t>brute-force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slow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04BDC49-E107-E3B8-5E11-4AFA14599444}"/>
              </a:ext>
            </a:extLst>
          </p:cNvPr>
          <p:cNvSpPr txBox="1"/>
          <p:nvPr/>
        </p:nvSpPr>
        <p:spPr>
          <a:xfrm>
            <a:off x="7228741" y="2915553"/>
            <a:ext cx="1320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Brute-</a:t>
            </a:r>
            <a:r>
              <a:rPr lang="de-DE" b="1" err="1"/>
              <a:t>force</a:t>
            </a:r>
            <a:endParaRPr lang="de-DE" b="1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234A8D1-BB0F-E435-1F46-23754FBB17E1}"/>
              </a:ext>
            </a:extLst>
          </p:cNvPr>
          <p:cNvSpPr/>
          <p:nvPr/>
        </p:nvSpPr>
        <p:spPr>
          <a:xfrm>
            <a:off x="6779157" y="2844115"/>
            <a:ext cx="1695450" cy="789206"/>
          </a:xfrm>
          <a:prstGeom prst="ellipse">
            <a:avLst/>
          </a:prstGeom>
          <a:noFill/>
          <a:ln w="28575">
            <a:solidFill>
              <a:srgbClr val="2A28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56D1FB4-D023-315D-7FFD-375154EEF4F3}"/>
              </a:ext>
            </a:extLst>
          </p:cNvPr>
          <p:cNvSpPr txBox="1"/>
          <p:nvPr/>
        </p:nvSpPr>
        <p:spPr>
          <a:xfrm>
            <a:off x="9275968" y="2915553"/>
            <a:ext cx="286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Simple and </a:t>
            </a:r>
            <a:r>
              <a:rPr lang="de-DE" err="1"/>
              <a:t>straightforward</a:t>
            </a:r>
            <a:r>
              <a:rPr lang="de-DE"/>
              <a:t> problem-</a:t>
            </a:r>
            <a:r>
              <a:rPr lang="de-DE" err="1"/>
              <a:t>solving</a:t>
            </a:r>
            <a:r>
              <a:rPr lang="de-DE"/>
              <a:t> </a:t>
            </a:r>
            <a:r>
              <a:rPr lang="de-DE" err="1"/>
              <a:t>approach</a:t>
            </a:r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CB055480-AD41-749B-1E7D-88C9CA1DD99C}"/>
              </a:ext>
            </a:extLst>
          </p:cNvPr>
          <p:cNvCxnSpPr>
            <a:stCxn id="11" idx="6"/>
            <a:endCxn id="12" idx="1"/>
          </p:cNvCxnSpPr>
          <p:nvPr/>
        </p:nvCxnSpPr>
        <p:spPr>
          <a:xfrm>
            <a:off x="8474607" y="3238718"/>
            <a:ext cx="801361" cy="1"/>
          </a:xfrm>
          <a:prstGeom prst="straightConnector1">
            <a:avLst/>
          </a:prstGeom>
          <a:ln w="28575">
            <a:solidFill>
              <a:srgbClr val="2A287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E664EC76-1DB0-C67E-8EDA-C792B1F84567}"/>
              </a:ext>
            </a:extLst>
          </p:cNvPr>
          <p:cNvSpPr txBox="1"/>
          <p:nvPr/>
        </p:nvSpPr>
        <p:spPr>
          <a:xfrm>
            <a:off x="6534641" y="4180755"/>
            <a:ext cx="3981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err="1"/>
              <a:t>Less</a:t>
            </a:r>
            <a:r>
              <a:rPr lang="de-DE"/>
              <a:t> </a:t>
            </a:r>
            <a:r>
              <a:rPr lang="de-DE" err="1"/>
              <a:t>Efficient</a:t>
            </a:r>
            <a:r>
              <a:rPr lang="de-DE"/>
              <a:t>: time </a:t>
            </a:r>
            <a:r>
              <a:rPr lang="de-DE" err="1"/>
              <a:t>consuming</a:t>
            </a:r>
            <a:endParaRPr lang="de-DE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3E565D8-2B08-9C54-BF51-43CD439A63AF}"/>
              </a:ext>
            </a:extLst>
          </p:cNvPr>
          <p:cNvCxnSpPr>
            <a:cxnSpLocks/>
            <a:stCxn id="11" idx="5"/>
            <a:endCxn id="24" idx="0"/>
          </p:cNvCxnSpPr>
          <p:nvPr/>
        </p:nvCxnSpPr>
        <p:spPr>
          <a:xfrm>
            <a:off x="8226314" y="3517744"/>
            <a:ext cx="299032" cy="663011"/>
          </a:xfrm>
          <a:prstGeom prst="straightConnector1">
            <a:avLst/>
          </a:prstGeom>
          <a:ln w="28575">
            <a:solidFill>
              <a:srgbClr val="2A287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Schließen mit einfarbiger Füllung">
            <a:extLst>
              <a:ext uri="{FF2B5EF4-FFF2-40B4-BE49-F238E27FC236}">
                <a16:creationId xmlns:a16="http://schemas.microsoft.com/office/drawing/2014/main" id="{96D25D00-A3C0-DE29-7B51-FDCF72B9A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3845" y="3882842"/>
            <a:ext cx="967814" cy="967814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6C4A67FC-F968-286F-CF8F-FC7DDD2D99C3}"/>
              </a:ext>
            </a:extLst>
          </p:cNvPr>
          <p:cNvSpPr txBox="1"/>
          <p:nvPr/>
        </p:nvSpPr>
        <p:spPr>
          <a:xfrm>
            <a:off x="6204738" y="1607108"/>
            <a:ext cx="561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>
                <a:latin typeface="Elephant" panose="02020904090505020303" pitchFamily="18" charset="0"/>
              </a:rPr>
              <a:t>List of Prime Numbers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4318E07-CCA8-36BE-0215-D3888704DA5C}"/>
              </a:ext>
            </a:extLst>
          </p:cNvPr>
          <p:cNvGrpSpPr/>
          <p:nvPr/>
        </p:nvGrpSpPr>
        <p:grpSpPr>
          <a:xfrm flipH="1">
            <a:off x="10896285" y="164324"/>
            <a:ext cx="1232925" cy="1081094"/>
            <a:chOff x="43424" y="166682"/>
            <a:chExt cx="1232925" cy="1081094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221B784-70E4-058E-0935-2EDE24BD573D}"/>
                </a:ext>
              </a:extLst>
            </p:cNvPr>
            <p:cNvSpPr/>
            <p:nvPr/>
          </p:nvSpPr>
          <p:spPr>
            <a:xfrm>
              <a:off x="503424" y="581025"/>
              <a:ext cx="772925" cy="66675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A5580A58-B524-E919-5284-AFA20266AF81}"/>
                </a:ext>
              </a:extLst>
            </p:cNvPr>
            <p:cNvSpPr/>
            <p:nvPr/>
          </p:nvSpPr>
          <p:spPr>
            <a:xfrm>
              <a:off x="329244" y="166683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882AAE9F-8508-3DFE-3739-163F439FC94F}"/>
                </a:ext>
              </a:extLst>
            </p:cNvPr>
            <p:cNvSpPr/>
            <p:nvPr/>
          </p:nvSpPr>
          <p:spPr>
            <a:xfrm>
              <a:off x="43424" y="585785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0E7115F6-9B65-6D98-9AA1-CF24876385C3}"/>
                </a:ext>
              </a:extLst>
            </p:cNvPr>
            <p:cNvSpPr/>
            <p:nvPr/>
          </p:nvSpPr>
          <p:spPr>
            <a:xfrm>
              <a:off x="43424" y="166682"/>
              <a:ext cx="258436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857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" grpId="0"/>
      <p:bldP spid="3" grpId="0"/>
      <p:bldP spid="9" grpId="0"/>
      <p:bldP spid="10" grpId="0"/>
      <p:bldP spid="12" grpId="0"/>
      <p:bldP spid="24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70381F3A-F9DB-422C-E589-CF5DE01F673D}"/>
              </a:ext>
            </a:extLst>
          </p:cNvPr>
          <p:cNvSpPr txBox="1"/>
          <p:nvPr/>
        </p:nvSpPr>
        <p:spPr>
          <a:xfrm>
            <a:off x="6914835" y="250322"/>
            <a:ext cx="3981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>
                <a:latin typeface="Elephant" panose="02020904090505020303" pitchFamily="18" charset="0"/>
              </a:rPr>
              <a:t>Task 3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509D191-6CBD-BD6B-D01E-1D3FC1E98A5C}"/>
              </a:ext>
            </a:extLst>
          </p:cNvPr>
          <p:cNvSpPr/>
          <p:nvPr/>
        </p:nvSpPr>
        <p:spPr>
          <a:xfrm flipH="1">
            <a:off x="5770295" y="0"/>
            <a:ext cx="654424" cy="6858000"/>
          </a:xfrm>
          <a:prstGeom prst="rect">
            <a:avLst/>
          </a:prstGeom>
          <a:gradFill flip="none" rotWithShape="1">
            <a:gsLst>
              <a:gs pos="9000">
                <a:schemeClr val="bg2">
                  <a:lumMod val="90000"/>
                </a:schemeClr>
              </a:gs>
              <a:gs pos="100000">
                <a:schemeClr val="bg1">
                  <a:lumMod val="95000"/>
                  <a:alpha val="75000"/>
                </a:schemeClr>
              </a:gs>
              <a:gs pos="77000">
                <a:schemeClr val="bg1">
                  <a:lumMod val="85000"/>
                </a:schemeClr>
              </a:gs>
              <a:gs pos="55000">
                <a:schemeClr val="bg2">
                  <a:lumMod val="90000"/>
                </a:schemeClr>
              </a:gs>
              <a:gs pos="31000">
                <a:schemeClr val="bg2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EB93F7F-3FFD-6E23-74D6-787583C3E575}"/>
              </a:ext>
            </a:extLst>
          </p:cNvPr>
          <p:cNvGrpSpPr/>
          <p:nvPr/>
        </p:nvGrpSpPr>
        <p:grpSpPr>
          <a:xfrm flipH="1">
            <a:off x="10896285" y="164324"/>
            <a:ext cx="1232925" cy="1081094"/>
            <a:chOff x="43424" y="166682"/>
            <a:chExt cx="1232925" cy="108109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55549098-85C8-CE34-1B33-136254F1C11D}"/>
                </a:ext>
              </a:extLst>
            </p:cNvPr>
            <p:cNvSpPr/>
            <p:nvPr/>
          </p:nvSpPr>
          <p:spPr>
            <a:xfrm>
              <a:off x="503424" y="581025"/>
              <a:ext cx="772925" cy="66675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644D102-4A5C-7D09-E5EF-59FC1225A5A4}"/>
                </a:ext>
              </a:extLst>
            </p:cNvPr>
            <p:cNvSpPr/>
            <p:nvPr/>
          </p:nvSpPr>
          <p:spPr>
            <a:xfrm>
              <a:off x="329244" y="166683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90D4141-6442-19C9-F3E2-62AB7B8064F3}"/>
                </a:ext>
              </a:extLst>
            </p:cNvPr>
            <p:cNvSpPr/>
            <p:nvPr/>
          </p:nvSpPr>
          <p:spPr>
            <a:xfrm>
              <a:off x="43424" y="585785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0F23293-DBD0-B9C5-6588-BE3BA2AF6963}"/>
                </a:ext>
              </a:extLst>
            </p:cNvPr>
            <p:cNvSpPr/>
            <p:nvPr/>
          </p:nvSpPr>
          <p:spPr>
            <a:xfrm>
              <a:off x="43424" y="166682"/>
              <a:ext cx="258436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BAAD9474-F9B3-3707-E30E-2A46A19C12FD}"/>
              </a:ext>
            </a:extLst>
          </p:cNvPr>
          <p:cNvSpPr txBox="1"/>
          <p:nvPr/>
        </p:nvSpPr>
        <p:spPr>
          <a:xfrm>
            <a:off x="6424719" y="1637186"/>
            <a:ext cx="561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>
                <a:latin typeface="Elephant" panose="02020904090505020303" pitchFamily="18" charset="0"/>
              </a:rPr>
              <a:t>List of Prime Numbers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EDACE30-B438-2C96-6AC7-8BB40466D219}"/>
              </a:ext>
            </a:extLst>
          </p:cNvPr>
          <p:cNvSpPr txBox="1"/>
          <p:nvPr/>
        </p:nvSpPr>
        <p:spPr>
          <a:xfrm>
            <a:off x="6679618" y="2366700"/>
            <a:ext cx="534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a) </a:t>
            </a:r>
            <a:r>
              <a:rPr lang="de-DE" b="1" err="1"/>
              <a:t>Finding</a:t>
            </a:r>
            <a:r>
              <a:rPr lang="de-DE" b="1"/>
              <a:t> </a:t>
            </a:r>
            <a:r>
              <a:rPr lang="de-DE" b="1" err="1"/>
              <a:t>specific</a:t>
            </a:r>
            <a:r>
              <a:rPr lang="de-DE" b="1"/>
              <a:t> prime </a:t>
            </a:r>
            <a:r>
              <a:rPr lang="de-DE" b="1" err="1"/>
              <a:t>numbers</a:t>
            </a:r>
            <a:endParaRPr lang="de-DE" b="1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E21D64F-91D4-1105-10CA-A52E66369117}"/>
              </a:ext>
            </a:extLst>
          </p:cNvPr>
          <p:cNvSpPr txBox="1"/>
          <p:nvPr/>
        </p:nvSpPr>
        <p:spPr>
          <a:xfrm>
            <a:off x="6866002" y="3210947"/>
            <a:ext cx="51135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de-DE"/>
              <a:t>Start </a:t>
            </a:r>
            <a:r>
              <a:rPr lang="de-DE" err="1"/>
              <a:t>from</a:t>
            </a:r>
            <a:r>
              <a:rPr lang="de-DE"/>
              <a:t> 2, check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primality</a:t>
            </a:r>
            <a:endParaRPr lang="de-DE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err="1"/>
              <a:t>Stops</a:t>
            </a:r>
            <a:r>
              <a:rPr lang="de-DE"/>
              <a:t> </a:t>
            </a:r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found</a:t>
            </a:r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AD8EFC8-3719-F873-6FDB-0D3235B1C5C4}"/>
              </a:ext>
            </a:extLst>
          </p:cNvPr>
          <p:cNvSpPr txBox="1"/>
          <p:nvPr/>
        </p:nvSpPr>
        <p:spPr>
          <a:xfrm>
            <a:off x="6486861" y="2825128"/>
            <a:ext cx="534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Logic</a:t>
            </a:r>
            <a:r>
              <a:rPr lang="de-DE" b="1"/>
              <a:t>: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3A48608-70AC-BEFE-F3BB-E8D2F7F4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862" b="51606"/>
          <a:stretch>
            <a:fillRect/>
          </a:stretch>
        </p:blipFill>
        <p:spPr>
          <a:xfrm>
            <a:off x="2502" y="650827"/>
            <a:ext cx="5644979" cy="153828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F2D03B8-1B69-0E9F-CC5A-35DAEE4A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606" r="23862"/>
          <a:stretch>
            <a:fillRect/>
          </a:stretch>
        </p:blipFill>
        <p:spPr>
          <a:xfrm>
            <a:off x="65028" y="3210947"/>
            <a:ext cx="5644979" cy="1538285"/>
          </a:xfrm>
          <a:prstGeom prst="rect">
            <a:avLst/>
          </a:prstGeom>
        </p:spPr>
      </p:pic>
      <p:pic>
        <p:nvPicPr>
          <p:cNvPr id="8" name="Grafik 7" descr="Pfeil: Kurve im Uhrzeigersinn mit einfarbiger Füllung">
            <a:extLst>
              <a:ext uri="{FF2B5EF4-FFF2-40B4-BE49-F238E27FC236}">
                <a16:creationId xmlns:a16="http://schemas.microsoft.com/office/drawing/2014/main" id="{0675D87A-762E-2309-8F2E-15FF50CCF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698597" flipV="1">
            <a:off x="139018" y="2010551"/>
            <a:ext cx="730793" cy="73079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8D50CBB-E536-5BAC-BA00-D3F340A9FB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9320"/>
          <a:stretch>
            <a:fillRect/>
          </a:stretch>
        </p:blipFill>
        <p:spPr>
          <a:xfrm>
            <a:off x="902721" y="2314402"/>
            <a:ext cx="2380412" cy="8287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0ED68F0-7D6E-60C0-F1C5-6217C0E3B2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5979" b="-1"/>
          <a:stretch>
            <a:fillRect/>
          </a:stretch>
        </p:blipFill>
        <p:spPr>
          <a:xfrm>
            <a:off x="1776845" y="5077481"/>
            <a:ext cx="2538899" cy="692100"/>
          </a:xfrm>
          <a:prstGeom prst="rect">
            <a:avLst/>
          </a:prstGeom>
        </p:spPr>
      </p:pic>
      <p:pic>
        <p:nvPicPr>
          <p:cNvPr id="18" name="Grafik 17" descr="Pfeil: Kurve im Uhrzeigersinn mit einfarbiger Füllung">
            <a:extLst>
              <a:ext uri="{FF2B5EF4-FFF2-40B4-BE49-F238E27FC236}">
                <a16:creationId xmlns:a16="http://schemas.microsoft.com/office/drawing/2014/main" id="{F781B993-7C2D-657B-C528-025EA2279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901403" flipH="1" flipV="1">
            <a:off x="4436125" y="4805315"/>
            <a:ext cx="874955" cy="895549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3A7CAEBA-6B6F-6B70-6129-D8A8E7229AB7}"/>
              </a:ext>
            </a:extLst>
          </p:cNvPr>
          <p:cNvSpPr txBox="1"/>
          <p:nvPr/>
        </p:nvSpPr>
        <p:spPr>
          <a:xfrm>
            <a:off x="6604350" y="4894765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cases</a:t>
            </a:r>
            <a:r>
              <a:rPr lang="de-DE"/>
              <a:t>: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8FD6723-E0D2-6FD3-7A4D-8CF20A4BD65A}"/>
              </a:ext>
            </a:extLst>
          </p:cNvPr>
          <p:cNvSpPr txBox="1"/>
          <p:nvPr/>
        </p:nvSpPr>
        <p:spPr>
          <a:xfrm>
            <a:off x="6865106" y="5420828"/>
            <a:ext cx="511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LcParenR"/>
            </a:pPr>
            <a:r>
              <a:rPr lang="de-DE"/>
              <a:t>99</a:t>
            </a:r>
          </a:p>
          <a:p>
            <a:pPr marL="400050" indent="-400050">
              <a:buAutoNum type="romanLcParenR"/>
            </a:pPr>
            <a:r>
              <a:rPr lang="de-DE"/>
              <a:t>9999</a:t>
            </a:r>
          </a:p>
        </p:txBody>
      </p:sp>
    </p:spTree>
    <p:extLst>
      <p:ext uri="{BB962C8B-B14F-4D97-AF65-F5344CB8AC3E}">
        <p14:creationId xmlns:p14="http://schemas.microsoft.com/office/powerpoint/2010/main" val="7947897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23" grpId="0"/>
      <p:bldP spid="26" grpId="0"/>
      <p:bldP spid="27" grpId="0"/>
      <p:bldP spid="19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4A1C9-09C1-F775-B43A-B58014035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FD6BF8F-120A-07BC-64D3-11C92E06BFE0}"/>
              </a:ext>
            </a:extLst>
          </p:cNvPr>
          <p:cNvGrpSpPr/>
          <p:nvPr/>
        </p:nvGrpSpPr>
        <p:grpSpPr>
          <a:xfrm>
            <a:off x="43424" y="166682"/>
            <a:ext cx="1232925" cy="1081094"/>
            <a:chOff x="43424" y="166682"/>
            <a:chExt cx="1232925" cy="108109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6033E0F-5333-B5E6-83D5-83C8491A3F73}"/>
                </a:ext>
              </a:extLst>
            </p:cNvPr>
            <p:cNvSpPr/>
            <p:nvPr/>
          </p:nvSpPr>
          <p:spPr>
            <a:xfrm>
              <a:off x="503424" y="581025"/>
              <a:ext cx="772925" cy="66675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F5BEEDD-5910-47CC-8319-9A07A679B0F3}"/>
                </a:ext>
              </a:extLst>
            </p:cNvPr>
            <p:cNvSpPr/>
            <p:nvPr/>
          </p:nvSpPr>
          <p:spPr>
            <a:xfrm>
              <a:off x="329244" y="166683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C51080C5-2E72-D571-A00B-69F0361FC3C8}"/>
                </a:ext>
              </a:extLst>
            </p:cNvPr>
            <p:cNvSpPr/>
            <p:nvPr/>
          </p:nvSpPr>
          <p:spPr>
            <a:xfrm>
              <a:off x="43424" y="585785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E21E713-00DB-9262-8BB7-157F85462B9A}"/>
                </a:ext>
              </a:extLst>
            </p:cNvPr>
            <p:cNvSpPr/>
            <p:nvPr/>
          </p:nvSpPr>
          <p:spPr>
            <a:xfrm>
              <a:off x="43424" y="166682"/>
              <a:ext cx="258436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A9654795-52D7-F4A2-E246-030659110B0F}"/>
              </a:ext>
            </a:extLst>
          </p:cNvPr>
          <p:cNvSpPr txBox="1"/>
          <p:nvPr/>
        </p:nvSpPr>
        <p:spPr>
          <a:xfrm>
            <a:off x="1446400" y="166682"/>
            <a:ext cx="3981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>
                <a:latin typeface="Elephant" panose="02020904090505020303" pitchFamily="18" charset="0"/>
              </a:rPr>
              <a:t>Task 3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A81631E-AD4F-9457-4881-1EAA31AF1286}"/>
              </a:ext>
            </a:extLst>
          </p:cNvPr>
          <p:cNvSpPr txBox="1"/>
          <p:nvPr/>
        </p:nvSpPr>
        <p:spPr>
          <a:xfrm>
            <a:off x="43424" y="1607108"/>
            <a:ext cx="561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>
                <a:latin typeface="Elephant" panose="02020904090505020303" pitchFamily="18" charset="0"/>
              </a:rPr>
              <a:t>List of Prime Numbers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42F7E6B-589D-D78B-56F3-81EE3C93FDB2}"/>
              </a:ext>
            </a:extLst>
          </p:cNvPr>
          <p:cNvSpPr txBox="1"/>
          <p:nvPr/>
        </p:nvSpPr>
        <p:spPr>
          <a:xfrm>
            <a:off x="244658" y="2196193"/>
            <a:ext cx="534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b) </a:t>
            </a:r>
            <a:r>
              <a:rPr lang="de-DE" b="1" err="1"/>
              <a:t>Sum</a:t>
            </a:r>
            <a:r>
              <a:rPr lang="de-DE" b="1"/>
              <a:t> of all Primes </a:t>
            </a:r>
            <a:r>
              <a:rPr lang="de-DE" b="1" err="1"/>
              <a:t>below</a:t>
            </a:r>
            <a:r>
              <a:rPr lang="de-DE" b="1"/>
              <a:t> a </a:t>
            </a:r>
            <a:r>
              <a:rPr lang="de-DE" b="1" err="1"/>
              <a:t>given</a:t>
            </a:r>
            <a:r>
              <a:rPr lang="de-DE" b="1"/>
              <a:t> </a:t>
            </a:r>
            <a:r>
              <a:rPr lang="de-DE" b="1" err="1"/>
              <a:t>limit</a:t>
            </a:r>
            <a:endParaRPr lang="de-DE" b="1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686520B-31BF-B96B-4F93-8B6C6325DB13}"/>
              </a:ext>
            </a:extLst>
          </p:cNvPr>
          <p:cNvSpPr txBox="1"/>
          <p:nvPr/>
        </p:nvSpPr>
        <p:spPr>
          <a:xfrm>
            <a:off x="507487" y="2679623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err="1"/>
              <a:t>Function</a:t>
            </a:r>
            <a:r>
              <a:rPr lang="de-DE"/>
              <a:t>: </a:t>
            </a:r>
            <a:r>
              <a:rPr lang="de-DE" err="1"/>
              <a:t>sumPrimesBelow</a:t>
            </a:r>
            <a:r>
              <a:rPr lang="de-DE"/>
              <a:t>(N)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28FE8D7-90E8-5558-FC77-958C7C057C7C}"/>
              </a:ext>
            </a:extLst>
          </p:cNvPr>
          <p:cNvSpPr/>
          <p:nvPr/>
        </p:nvSpPr>
        <p:spPr>
          <a:xfrm flipH="1">
            <a:off x="5770295" y="0"/>
            <a:ext cx="654424" cy="6858000"/>
          </a:xfrm>
          <a:prstGeom prst="rect">
            <a:avLst/>
          </a:prstGeom>
          <a:gradFill flip="none" rotWithShape="1">
            <a:gsLst>
              <a:gs pos="9000">
                <a:schemeClr val="bg2">
                  <a:lumMod val="90000"/>
                </a:schemeClr>
              </a:gs>
              <a:gs pos="100000">
                <a:schemeClr val="bg1">
                  <a:lumMod val="95000"/>
                  <a:alpha val="75000"/>
                </a:schemeClr>
              </a:gs>
              <a:gs pos="77000">
                <a:schemeClr val="bg1">
                  <a:lumMod val="85000"/>
                </a:schemeClr>
              </a:gs>
              <a:gs pos="55000">
                <a:schemeClr val="bg2">
                  <a:lumMod val="90000"/>
                </a:schemeClr>
              </a:gs>
              <a:gs pos="31000">
                <a:schemeClr val="bg2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C8209E7-A4B3-59A8-6C07-38058C7126D2}"/>
              </a:ext>
            </a:extLst>
          </p:cNvPr>
          <p:cNvSpPr txBox="1"/>
          <p:nvPr/>
        </p:nvSpPr>
        <p:spPr>
          <a:xfrm>
            <a:off x="447391" y="4374195"/>
            <a:ext cx="511352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Loop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numbers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 </a:t>
            </a:r>
            <a:r>
              <a:rPr lang="de-DE" dirty="0" err="1"/>
              <a:t>to</a:t>
            </a:r>
            <a:r>
              <a:rPr lang="de-DE" dirty="0"/>
              <a:t> n-1 ("</a:t>
            </a:r>
            <a:r>
              <a:rPr lang="de-DE" dirty="0" err="1"/>
              <a:t>uno</a:t>
            </a:r>
            <a:r>
              <a:rPr lang="de-DE" i="1" dirty="0" err="1"/>
              <a:t>ptimised</a:t>
            </a:r>
            <a:r>
              <a:rPr lang="de-DE" i="1" dirty="0"/>
              <a:t> </a:t>
            </a:r>
            <a:r>
              <a:rPr lang="de-DE" i="1" dirty="0" err="1"/>
              <a:t>IsPrimeNum</a:t>
            </a:r>
            <a:r>
              <a:rPr lang="de-DE" i="1" dirty="0"/>
              <a:t>()</a:t>
            </a:r>
            <a:r>
              <a:rPr lang="de-DE" dirty="0"/>
              <a:t>")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/>
              <a:t>Check </a:t>
            </a:r>
            <a:r>
              <a:rPr lang="de-DE" err="1"/>
              <a:t>condition</a:t>
            </a:r>
            <a:endParaRPr lang="de-DE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err="1"/>
              <a:t>If</a:t>
            </a:r>
            <a:r>
              <a:rPr lang="de-DE"/>
              <a:t> Prime,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a </a:t>
            </a:r>
            <a:r>
              <a:rPr lang="de-DE" err="1"/>
              <a:t>cumulative</a:t>
            </a:r>
            <a:r>
              <a:rPr lang="de-DE"/>
              <a:t> </a:t>
            </a:r>
            <a:r>
              <a:rPr lang="de-DE" err="1"/>
              <a:t>sum</a:t>
            </a:r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B50DA42-96A8-88CC-B53A-410F47BF5759}"/>
              </a:ext>
            </a:extLst>
          </p:cNvPr>
          <p:cNvSpPr txBox="1"/>
          <p:nvPr/>
        </p:nvSpPr>
        <p:spPr>
          <a:xfrm>
            <a:off x="91982" y="4050610"/>
            <a:ext cx="534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Logic</a:t>
            </a:r>
            <a:endParaRPr lang="de-DE" b="1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5F576A2-DC46-3857-F1E1-97DF705AADF4}"/>
              </a:ext>
            </a:extLst>
          </p:cNvPr>
          <p:cNvSpPr txBox="1"/>
          <p:nvPr/>
        </p:nvSpPr>
        <p:spPr>
          <a:xfrm>
            <a:off x="521093" y="3128197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/>
              <a:t>Input</a:t>
            </a:r>
            <a:r>
              <a:rPr lang="de-DE"/>
              <a:t>: </a:t>
            </a:r>
            <a:r>
              <a:rPr lang="de-DE" err="1"/>
              <a:t>take</a:t>
            </a:r>
            <a:r>
              <a:rPr lang="de-DE"/>
              <a:t> a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i="1"/>
              <a:t>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71268EE-5F46-A07C-0BBC-55076CAB8081}"/>
              </a:ext>
            </a:extLst>
          </p:cNvPr>
          <p:cNvSpPr txBox="1"/>
          <p:nvPr/>
        </p:nvSpPr>
        <p:spPr>
          <a:xfrm>
            <a:off x="521093" y="3576771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/>
              <a:t>Output</a:t>
            </a:r>
            <a:r>
              <a:rPr lang="de-DE"/>
              <a:t>: </a:t>
            </a:r>
            <a:r>
              <a:rPr lang="de-DE" err="1"/>
              <a:t>sum</a:t>
            </a:r>
            <a:r>
              <a:rPr lang="de-DE"/>
              <a:t> all primes </a:t>
            </a:r>
            <a:r>
              <a:rPr lang="de-DE" err="1"/>
              <a:t>below</a:t>
            </a:r>
            <a:r>
              <a:rPr lang="de-DE"/>
              <a:t> </a:t>
            </a:r>
            <a:r>
              <a:rPr lang="de-DE" i="1"/>
              <a:t>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79F8CFC-5DE5-3A2D-8AAA-4F0889F7C1A7}"/>
              </a:ext>
            </a:extLst>
          </p:cNvPr>
          <p:cNvSpPr txBox="1"/>
          <p:nvPr/>
        </p:nvSpPr>
        <p:spPr>
          <a:xfrm>
            <a:off x="0" y="6197066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err="1"/>
              <a:t>Less</a:t>
            </a:r>
            <a:r>
              <a:rPr lang="de-DE"/>
              <a:t> </a:t>
            </a:r>
            <a:r>
              <a:rPr lang="de-DE" err="1"/>
              <a:t>Efficient</a:t>
            </a:r>
            <a:r>
              <a:rPr lang="de-DE"/>
              <a:t>: time </a:t>
            </a:r>
            <a:r>
              <a:rPr lang="de-DE" err="1"/>
              <a:t>consuming</a:t>
            </a:r>
            <a:endParaRPr lang="de-DE"/>
          </a:p>
        </p:txBody>
      </p:sp>
      <p:pic>
        <p:nvPicPr>
          <p:cNvPr id="22" name="Grafik 21" descr="Schließen mit einfarbiger Füllung">
            <a:extLst>
              <a:ext uri="{FF2B5EF4-FFF2-40B4-BE49-F238E27FC236}">
                <a16:creationId xmlns:a16="http://schemas.microsoft.com/office/drawing/2014/main" id="{B7521AE5-67B4-4AAE-2C45-65DFC7D29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1821" y="5943600"/>
            <a:ext cx="914400" cy="914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6930B9E-B37F-E5C6-31A0-FC368E229F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0" r="30116" b="57527"/>
          <a:stretch>
            <a:fillRect/>
          </a:stretch>
        </p:blipFill>
        <p:spPr>
          <a:xfrm>
            <a:off x="6587285" y="0"/>
            <a:ext cx="5432459" cy="267962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7D7C81C-7198-0AC0-EC0F-E4EA7A90FA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2042" r="45380"/>
          <a:stretch>
            <a:fillRect/>
          </a:stretch>
        </p:blipFill>
        <p:spPr>
          <a:xfrm>
            <a:off x="8053746" y="5050778"/>
            <a:ext cx="3839408" cy="158704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31F9A74-7351-18B0-E76E-E1023E268D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926" r="49038" b="28367"/>
          <a:stretch>
            <a:fillRect/>
          </a:stretch>
        </p:blipFill>
        <p:spPr>
          <a:xfrm>
            <a:off x="6560397" y="3007949"/>
            <a:ext cx="3614613" cy="158704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5BC8E6F-A62A-027B-84F3-369D922BB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5472" y="4117102"/>
            <a:ext cx="1939416" cy="424748"/>
          </a:xfrm>
          <a:prstGeom prst="rect">
            <a:avLst/>
          </a:prstGeom>
        </p:spPr>
      </p:pic>
      <p:pic>
        <p:nvPicPr>
          <p:cNvPr id="24" name="Grafik 23" descr="Pfeil: Kurve im Uhrzeigersinn mit einfarbiger Füllung">
            <a:extLst>
              <a:ext uri="{FF2B5EF4-FFF2-40B4-BE49-F238E27FC236}">
                <a16:creationId xmlns:a16="http://schemas.microsoft.com/office/drawing/2014/main" id="{0A9588B1-4B93-15B5-2B9C-7A5423D389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 flipV="1">
            <a:off x="10175010" y="3576771"/>
            <a:ext cx="654424" cy="654424"/>
          </a:xfrm>
          <a:prstGeom prst="rect">
            <a:avLst/>
          </a:prstGeom>
        </p:spPr>
      </p:pic>
      <p:pic>
        <p:nvPicPr>
          <p:cNvPr id="25" name="Grafik 24" descr="Pfeil: Kurve im Uhrzeigersinn mit einfarbiger Füllung">
            <a:extLst>
              <a:ext uri="{FF2B5EF4-FFF2-40B4-BE49-F238E27FC236}">
                <a16:creationId xmlns:a16="http://schemas.microsoft.com/office/drawing/2014/main" id="{49E3D324-B207-8F37-18A2-D7B320A25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7399322" y="5616388"/>
            <a:ext cx="654424" cy="654424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67EA6941-D3A3-81A2-8147-CB3517DE4E57}"/>
              </a:ext>
            </a:extLst>
          </p:cNvPr>
          <p:cNvSpPr txBox="1"/>
          <p:nvPr/>
        </p:nvSpPr>
        <p:spPr>
          <a:xfrm>
            <a:off x="6345670" y="6267334"/>
            <a:ext cx="210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No</a:t>
            </a:r>
            <a:r>
              <a:rPr lang="de-DE" b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de-DE" b="1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output</a:t>
            </a:r>
            <a:endParaRPr lang="de-DE" b="1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1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" grpId="0"/>
      <p:bldP spid="17" grpId="0"/>
      <p:bldP spid="18" grpId="0"/>
      <p:bldP spid="19" grpId="0"/>
      <p:bldP spid="21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70381F3A-F9DB-422C-E589-CF5DE01F673D}"/>
              </a:ext>
            </a:extLst>
          </p:cNvPr>
          <p:cNvSpPr txBox="1"/>
          <p:nvPr/>
        </p:nvSpPr>
        <p:spPr>
          <a:xfrm>
            <a:off x="6914835" y="250322"/>
            <a:ext cx="3981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>
                <a:latin typeface="Elephant" panose="02020904090505020303" pitchFamily="18" charset="0"/>
              </a:rPr>
              <a:t>Task 3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509D191-6CBD-BD6B-D01E-1D3FC1E98A5C}"/>
              </a:ext>
            </a:extLst>
          </p:cNvPr>
          <p:cNvSpPr/>
          <p:nvPr/>
        </p:nvSpPr>
        <p:spPr>
          <a:xfrm flipH="1">
            <a:off x="5770295" y="0"/>
            <a:ext cx="654424" cy="6858000"/>
          </a:xfrm>
          <a:prstGeom prst="rect">
            <a:avLst/>
          </a:prstGeom>
          <a:gradFill flip="none" rotWithShape="1">
            <a:gsLst>
              <a:gs pos="9000">
                <a:schemeClr val="bg2">
                  <a:lumMod val="90000"/>
                </a:schemeClr>
              </a:gs>
              <a:gs pos="100000">
                <a:schemeClr val="bg1">
                  <a:lumMod val="95000"/>
                  <a:alpha val="75000"/>
                </a:schemeClr>
              </a:gs>
              <a:gs pos="77000">
                <a:schemeClr val="bg1">
                  <a:lumMod val="85000"/>
                </a:schemeClr>
              </a:gs>
              <a:gs pos="55000">
                <a:schemeClr val="bg2">
                  <a:lumMod val="90000"/>
                </a:schemeClr>
              </a:gs>
              <a:gs pos="31000">
                <a:schemeClr val="bg2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F5F5188-6A2E-171C-B028-01525746D540}"/>
              </a:ext>
            </a:extLst>
          </p:cNvPr>
          <p:cNvSpPr txBox="1"/>
          <p:nvPr/>
        </p:nvSpPr>
        <p:spPr>
          <a:xfrm>
            <a:off x="6678359" y="2918197"/>
            <a:ext cx="511352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dirty="0" err="1">
                <a:latin typeface="Aptos Display"/>
              </a:rPr>
              <a:t>Uses</a:t>
            </a:r>
            <a:r>
              <a:rPr lang="de-DE" dirty="0">
                <a:latin typeface="Aptos Display"/>
              </a:rPr>
              <a:t> </a:t>
            </a:r>
            <a:r>
              <a:rPr lang="de-DE" dirty="0" err="1">
                <a:latin typeface="Aptos Display"/>
              </a:rPr>
              <a:t>the</a:t>
            </a:r>
            <a:r>
              <a:rPr lang="de-DE" dirty="0">
                <a:latin typeface="Aptos Display"/>
              </a:rPr>
              <a:t> </a:t>
            </a:r>
            <a:r>
              <a:rPr lang="de-DE" dirty="0" err="1">
                <a:latin typeface="Aptos Display"/>
              </a:rPr>
              <a:t>optimise</a:t>
            </a:r>
            <a:r>
              <a:rPr lang="de-DE" dirty="0">
                <a:latin typeface="Aptos Display"/>
              </a:rPr>
              <a:t> "</a:t>
            </a:r>
            <a:r>
              <a:rPr lang="de-DE" i="1" dirty="0" err="1">
                <a:latin typeface="Aptos Display"/>
              </a:rPr>
              <a:t>IsPrime</a:t>
            </a:r>
            <a:r>
              <a:rPr lang="de-DE" dirty="0">
                <a:latin typeface="Aptos Display"/>
              </a:rPr>
              <a:t>" </a:t>
            </a:r>
            <a:endParaRPr lang="de-DE" dirty="0">
              <a:latin typeface="Aptos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EB93F7F-3FFD-6E23-74D6-787583C3E575}"/>
              </a:ext>
            </a:extLst>
          </p:cNvPr>
          <p:cNvGrpSpPr/>
          <p:nvPr/>
        </p:nvGrpSpPr>
        <p:grpSpPr>
          <a:xfrm flipH="1">
            <a:off x="10896285" y="164324"/>
            <a:ext cx="1232925" cy="1081094"/>
            <a:chOff x="43424" y="166682"/>
            <a:chExt cx="1232925" cy="108109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55549098-85C8-CE34-1B33-136254F1C11D}"/>
                </a:ext>
              </a:extLst>
            </p:cNvPr>
            <p:cNvSpPr/>
            <p:nvPr/>
          </p:nvSpPr>
          <p:spPr>
            <a:xfrm>
              <a:off x="503424" y="581025"/>
              <a:ext cx="772925" cy="66675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644D102-4A5C-7D09-E5EF-59FC1225A5A4}"/>
                </a:ext>
              </a:extLst>
            </p:cNvPr>
            <p:cNvSpPr/>
            <p:nvPr/>
          </p:nvSpPr>
          <p:spPr>
            <a:xfrm>
              <a:off x="329244" y="166683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90D4141-6442-19C9-F3E2-62AB7B8064F3}"/>
                </a:ext>
              </a:extLst>
            </p:cNvPr>
            <p:cNvSpPr/>
            <p:nvPr/>
          </p:nvSpPr>
          <p:spPr>
            <a:xfrm>
              <a:off x="43424" y="585785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0F23293-DBD0-B9C5-6588-BE3BA2AF6963}"/>
                </a:ext>
              </a:extLst>
            </p:cNvPr>
            <p:cNvSpPr/>
            <p:nvPr/>
          </p:nvSpPr>
          <p:spPr>
            <a:xfrm>
              <a:off x="43424" y="166682"/>
              <a:ext cx="258436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BAAD9474-F9B3-3707-E30E-2A46A19C12FD}"/>
              </a:ext>
            </a:extLst>
          </p:cNvPr>
          <p:cNvSpPr txBox="1"/>
          <p:nvPr/>
        </p:nvSpPr>
        <p:spPr>
          <a:xfrm>
            <a:off x="6424719" y="1484786"/>
            <a:ext cx="561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>
                <a:latin typeface="Elephant" panose="02020904090505020303" pitchFamily="18" charset="0"/>
              </a:rPr>
              <a:t>List of Prime Numbers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E21D64F-91D4-1105-10CA-A52E66369117}"/>
              </a:ext>
            </a:extLst>
          </p:cNvPr>
          <p:cNvSpPr txBox="1"/>
          <p:nvPr/>
        </p:nvSpPr>
        <p:spPr>
          <a:xfrm>
            <a:off x="6676431" y="5609567"/>
            <a:ext cx="511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err="1"/>
              <a:t>Faster</a:t>
            </a:r>
            <a:r>
              <a:rPr lang="de-DE"/>
              <a:t> </a:t>
            </a:r>
            <a:r>
              <a:rPr lang="de-DE" err="1"/>
              <a:t>execution</a:t>
            </a:r>
            <a:endParaRPr lang="de-DE"/>
          </a:p>
          <a:p>
            <a:pPr algn="ctr"/>
            <a:r>
              <a:rPr lang="de-DE" err="1"/>
              <a:t>Suitable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larger </a:t>
            </a:r>
            <a:r>
              <a:rPr lang="de-DE" err="1"/>
              <a:t>input</a:t>
            </a:r>
            <a:r>
              <a:rPr lang="de-DE"/>
              <a:t> </a:t>
            </a:r>
            <a:r>
              <a:rPr lang="de-DE" err="1"/>
              <a:t>values</a:t>
            </a:r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BA5EB00-08B7-72C0-34D3-FC9AC0E69610}"/>
              </a:ext>
            </a:extLst>
          </p:cNvPr>
          <p:cNvSpPr txBox="1"/>
          <p:nvPr/>
        </p:nvSpPr>
        <p:spPr>
          <a:xfrm>
            <a:off x="6699335" y="1948347"/>
            <a:ext cx="534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b) </a:t>
            </a:r>
            <a:r>
              <a:rPr lang="de-DE" b="1" err="1"/>
              <a:t>Sum</a:t>
            </a:r>
            <a:r>
              <a:rPr lang="de-DE" b="1"/>
              <a:t> of all Primes </a:t>
            </a:r>
            <a:r>
              <a:rPr lang="de-DE" b="1" err="1"/>
              <a:t>below</a:t>
            </a:r>
            <a:r>
              <a:rPr lang="de-DE" b="1"/>
              <a:t> a </a:t>
            </a:r>
            <a:r>
              <a:rPr lang="de-DE" b="1" err="1"/>
              <a:t>given</a:t>
            </a:r>
            <a:r>
              <a:rPr lang="de-DE" b="1"/>
              <a:t> </a:t>
            </a:r>
            <a:r>
              <a:rPr lang="de-DE" b="1" err="1"/>
              <a:t>limit</a:t>
            </a:r>
            <a:endParaRPr lang="de-DE" b="1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2D759C6-23B8-27CB-247D-0ECB2DCA1E97}"/>
              </a:ext>
            </a:extLst>
          </p:cNvPr>
          <p:cNvSpPr txBox="1"/>
          <p:nvPr/>
        </p:nvSpPr>
        <p:spPr>
          <a:xfrm>
            <a:off x="7022739" y="2391929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err="1"/>
              <a:t>Function</a:t>
            </a:r>
            <a:r>
              <a:rPr lang="de-DE"/>
              <a:t>: </a:t>
            </a:r>
            <a:r>
              <a:rPr lang="de-DE" err="1"/>
              <a:t>improvedSumPrimesBelow</a:t>
            </a:r>
            <a:r>
              <a:rPr lang="de-DE"/>
              <a:t>(N)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40D18A-992A-ED00-B75B-AAF2448F481F}"/>
              </a:ext>
            </a:extLst>
          </p:cNvPr>
          <p:cNvSpPr txBox="1"/>
          <p:nvPr/>
        </p:nvSpPr>
        <p:spPr>
          <a:xfrm>
            <a:off x="6563940" y="5287223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/>
              <a:t>Same Output but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CA69076-D1AC-514F-CDCD-6980C3C6B700}"/>
              </a:ext>
            </a:extLst>
          </p:cNvPr>
          <p:cNvSpPr txBox="1"/>
          <p:nvPr/>
        </p:nvSpPr>
        <p:spPr>
          <a:xfrm>
            <a:off x="5542199" y="6456168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More </a:t>
            </a:r>
            <a:r>
              <a:rPr lang="de-DE" err="1"/>
              <a:t>Efficient</a:t>
            </a:r>
            <a:r>
              <a:rPr lang="de-DE"/>
              <a:t>: Time </a:t>
            </a:r>
            <a:r>
              <a:rPr lang="de-DE" err="1"/>
              <a:t>saving</a:t>
            </a:r>
            <a:endParaRPr lang="de-DE"/>
          </a:p>
        </p:txBody>
      </p:sp>
      <p:pic>
        <p:nvPicPr>
          <p:cNvPr id="14" name="Grafik 13" descr="Häkchen mit einfarbiger Füllung">
            <a:extLst>
              <a:ext uri="{FF2B5EF4-FFF2-40B4-BE49-F238E27FC236}">
                <a16:creationId xmlns:a16="http://schemas.microsoft.com/office/drawing/2014/main" id="{6350713B-0F7F-B9B7-FC7A-160D1F156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0292" y="6251705"/>
            <a:ext cx="643468" cy="63500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130D5F4-9FC3-4BD4-A3A3-C67EAF366D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9027"/>
          <a:stretch>
            <a:fillRect/>
          </a:stretch>
        </p:blipFill>
        <p:spPr>
          <a:xfrm>
            <a:off x="25176" y="41740"/>
            <a:ext cx="5686865" cy="252993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91091036-2F34-76DE-EA7C-5F653AB522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922" r="13488" b="29202"/>
          <a:stretch>
            <a:fillRect/>
          </a:stretch>
        </p:blipFill>
        <p:spPr>
          <a:xfrm>
            <a:off x="98070" y="2778039"/>
            <a:ext cx="3507367" cy="163788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91D88BE-4F3D-25F8-D8DB-ED6B68BC14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0348" r="11832"/>
          <a:stretch>
            <a:fillRect/>
          </a:stretch>
        </p:blipFill>
        <p:spPr>
          <a:xfrm>
            <a:off x="2268709" y="4892184"/>
            <a:ext cx="3394623" cy="1742185"/>
          </a:xfrm>
          <a:prstGeom prst="rect">
            <a:avLst/>
          </a:prstGeom>
        </p:spPr>
      </p:pic>
      <p:pic>
        <p:nvPicPr>
          <p:cNvPr id="19" name="Grafik 18" descr="Pfeil: Kurve im Uhrzeigersinn mit einfarbiger Füllung">
            <a:extLst>
              <a:ext uri="{FF2B5EF4-FFF2-40B4-BE49-F238E27FC236}">
                <a16:creationId xmlns:a16="http://schemas.microsoft.com/office/drawing/2014/main" id="{FB3054F4-579D-C038-D7E6-29D25FC37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 flipV="1">
            <a:off x="3605437" y="3209031"/>
            <a:ext cx="654424" cy="654424"/>
          </a:xfrm>
          <a:prstGeom prst="rect">
            <a:avLst/>
          </a:prstGeom>
        </p:spPr>
      </p:pic>
      <p:pic>
        <p:nvPicPr>
          <p:cNvPr id="22" name="Grafik 21" descr="Pfeil: Kurve im Uhrzeigersinn mit einfarbiger Füllung">
            <a:extLst>
              <a:ext uri="{FF2B5EF4-FFF2-40B4-BE49-F238E27FC236}">
                <a16:creationId xmlns:a16="http://schemas.microsoft.com/office/drawing/2014/main" id="{3DC3B8E7-8CE1-47C7-6149-3FC772FF7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1560804" y="5323360"/>
            <a:ext cx="654424" cy="65442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451780A-AF8C-E54C-F040-1EE5F281AA3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8364"/>
          <a:stretch>
            <a:fillRect/>
          </a:stretch>
        </p:blipFill>
        <p:spPr>
          <a:xfrm>
            <a:off x="5373" y="5931139"/>
            <a:ext cx="2263336" cy="46166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F7CBE22E-4D0D-96A2-90F9-B4624A57AAA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7527" b="78665"/>
          <a:stretch>
            <a:fillRect/>
          </a:stretch>
        </p:blipFill>
        <p:spPr>
          <a:xfrm>
            <a:off x="3663691" y="3806768"/>
            <a:ext cx="1999641" cy="487679"/>
          </a:xfrm>
          <a:prstGeom prst="rect">
            <a:avLst/>
          </a:prstGeom>
        </p:spPr>
      </p:pic>
      <p:cxnSp>
        <p:nvCxnSpPr>
          <p:cNvPr id="15" name="Verbinder: gewinkelt 85">
            <a:extLst>
              <a:ext uri="{FF2B5EF4-FFF2-40B4-BE49-F238E27FC236}">
                <a16:creationId xmlns:a16="http://schemas.microsoft.com/office/drawing/2014/main" id="{71A90C3B-E0A5-5D57-5C09-0B283932037C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36134" y="5495320"/>
            <a:ext cx="120537" cy="1463232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371108E-B1F0-3B50-62F0-35E9773727D0}"/>
              </a:ext>
            </a:extLst>
          </p:cNvPr>
          <p:cNvSpPr txBox="1"/>
          <p:nvPr/>
        </p:nvSpPr>
        <p:spPr>
          <a:xfrm>
            <a:off x="6564214" y="3810606"/>
            <a:ext cx="209590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Implementation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efficient</a:t>
            </a:r>
            <a:r>
              <a:rPr lang="de-DE"/>
              <a:t> root </a:t>
            </a:r>
            <a:r>
              <a:rPr lang="de-DE" err="1"/>
              <a:t>checking</a:t>
            </a:r>
            <a:r>
              <a:rPr lang="de-DE"/>
              <a:t> </a:t>
            </a:r>
            <a:endParaRPr lang="en-US"/>
          </a:p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7867A3-AF1B-E171-683B-238819FE2E32}"/>
              </a:ext>
            </a:extLst>
          </p:cNvPr>
          <p:cNvSpPr txBox="1"/>
          <p:nvPr/>
        </p:nvSpPr>
        <p:spPr>
          <a:xfrm>
            <a:off x="9849052" y="3965065"/>
            <a:ext cx="20959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/>
              <a:t>Even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skipping</a:t>
            </a:r>
            <a:endParaRPr lang="en-US"/>
          </a:p>
        </p:txBody>
      </p:sp>
      <p:cxnSp>
        <p:nvCxnSpPr>
          <p:cNvPr id="30" name="Gerade Verbindung mit Pfeil 51">
            <a:extLst>
              <a:ext uri="{FF2B5EF4-FFF2-40B4-BE49-F238E27FC236}">
                <a16:creationId xmlns:a16="http://schemas.microsoft.com/office/drawing/2014/main" id="{091BB3B5-4CE0-70F2-BE1D-1B49AA048445}"/>
              </a:ext>
            </a:extLst>
          </p:cNvPr>
          <p:cNvCxnSpPr/>
          <p:nvPr/>
        </p:nvCxnSpPr>
        <p:spPr>
          <a:xfrm flipH="1">
            <a:off x="7953115" y="3282970"/>
            <a:ext cx="685956" cy="536679"/>
          </a:xfrm>
          <a:prstGeom prst="straightConnector1">
            <a:avLst/>
          </a:prstGeom>
          <a:ln w="57150">
            <a:solidFill>
              <a:srgbClr val="7DDEDC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Gerade Verbindung mit Pfeil 51">
            <a:extLst>
              <a:ext uri="{FF2B5EF4-FFF2-40B4-BE49-F238E27FC236}">
                <a16:creationId xmlns:a16="http://schemas.microsoft.com/office/drawing/2014/main" id="{68A5141A-0E10-8317-182E-AB8E6CA75024}"/>
              </a:ext>
            </a:extLst>
          </p:cNvPr>
          <p:cNvCxnSpPr/>
          <p:nvPr/>
        </p:nvCxnSpPr>
        <p:spPr>
          <a:xfrm>
            <a:off x="10163071" y="3282971"/>
            <a:ext cx="693882" cy="691137"/>
          </a:xfrm>
          <a:prstGeom prst="straightConnector1">
            <a:avLst/>
          </a:prstGeom>
          <a:ln w="57150">
            <a:solidFill>
              <a:srgbClr val="7DDEDC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8046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12" grpId="0"/>
      <p:bldP spid="26" grpId="0"/>
      <p:bldP spid="5" grpId="0"/>
      <p:bldP spid="6" grpId="0"/>
      <p:bldP spid="7" grpId="0"/>
      <p:bldP spid="8" grpId="0"/>
      <p:bldP spid="23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4A1C9-09C1-F775-B43A-B58014035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26033E0F-5333-B5E6-83D5-83C8491A3F73}"/>
              </a:ext>
            </a:extLst>
          </p:cNvPr>
          <p:cNvSpPr/>
          <p:nvPr/>
        </p:nvSpPr>
        <p:spPr>
          <a:xfrm>
            <a:off x="503424" y="581025"/>
            <a:ext cx="772925" cy="666751"/>
          </a:xfrm>
          <a:prstGeom prst="rect">
            <a:avLst/>
          </a:prstGeom>
          <a:solidFill>
            <a:srgbClr val="7DDE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F5BEEDD-5910-47CC-8319-9A07A679B0F3}"/>
              </a:ext>
            </a:extLst>
          </p:cNvPr>
          <p:cNvSpPr/>
          <p:nvPr/>
        </p:nvSpPr>
        <p:spPr>
          <a:xfrm>
            <a:off x="329244" y="166683"/>
            <a:ext cx="424562" cy="381001"/>
          </a:xfrm>
          <a:prstGeom prst="rect">
            <a:avLst/>
          </a:prstGeom>
          <a:solidFill>
            <a:srgbClr val="7DDE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51080C5-2E72-D571-A00B-69F0361FC3C8}"/>
              </a:ext>
            </a:extLst>
          </p:cNvPr>
          <p:cNvSpPr/>
          <p:nvPr/>
        </p:nvSpPr>
        <p:spPr>
          <a:xfrm>
            <a:off x="43424" y="585785"/>
            <a:ext cx="424562" cy="381001"/>
          </a:xfrm>
          <a:prstGeom prst="rect">
            <a:avLst/>
          </a:prstGeom>
          <a:solidFill>
            <a:srgbClr val="7DDE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21E713-00DB-9262-8BB7-157F85462B9A}"/>
              </a:ext>
            </a:extLst>
          </p:cNvPr>
          <p:cNvSpPr/>
          <p:nvPr/>
        </p:nvSpPr>
        <p:spPr>
          <a:xfrm>
            <a:off x="43424" y="166682"/>
            <a:ext cx="258436" cy="381001"/>
          </a:xfrm>
          <a:prstGeom prst="rect">
            <a:avLst/>
          </a:prstGeom>
          <a:solidFill>
            <a:srgbClr val="7DDE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9654795-52D7-F4A2-E246-030659110B0F}"/>
              </a:ext>
            </a:extLst>
          </p:cNvPr>
          <p:cNvSpPr txBox="1"/>
          <p:nvPr/>
        </p:nvSpPr>
        <p:spPr>
          <a:xfrm>
            <a:off x="1446400" y="166682"/>
            <a:ext cx="3981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>
                <a:latin typeface="Elephant" panose="02020904090505020303" pitchFamily="18" charset="0"/>
              </a:rPr>
              <a:t>Task 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A81631E-AD4F-9457-4881-1EAA31AF1286}"/>
              </a:ext>
            </a:extLst>
          </p:cNvPr>
          <p:cNvSpPr txBox="1"/>
          <p:nvPr/>
        </p:nvSpPr>
        <p:spPr>
          <a:xfrm>
            <a:off x="43424" y="1436289"/>
            <a:ext cx="561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>
                <a:latin typeface="Elephant" panose="02020904090505020303" pitchFamily="18" charset="0"/>
              </a:rPr>
              <a:t>Prime Numbers Theorem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42F7E6B-589D-D78B-56F3-81EE3C93FDB2}"/>
              </a:ext>
            </a:extLst>
          </p:cNvPr>
          <p:cNvSpPr txBox="1"/>
          <p:nvPr/>
        </p:nvSpPr>
        <p:spPr>
          <a:xfrm>
            <a:off x="188513" y="2025008"/>
            <a:ext cx="534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a) Prime-</a:t>
            </a:r>
            <a:r>
              <a:rPr lang="de-DE" b="1" err="1"/>
              <a:t>Counting</a:t>
            </a:r>
            <a:r>
              <a:rPr lang="de-DE" b="1"/>
              <a:t> </a:t>
            </a:r>
            <a:r>
              <a:rPr lang="de-DE" b="1" err="1"/>
              <a:t>Function</a:t>
            </a:r>
            <a:r>
              <a:rPr lang="de-DE" b="1"/>
              <a:t> </a:t>
            </a:r>
            <a:r>
              <a:rPr lang="de-DE" b="1" err="1"/>
              <a:t>pi</a:t>
            </a:r>
            <a:r>
              <a:rPr lang="de-DE" b="1"/>
              <a:t>(x)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686520B-31BF-B96B-4F93-8B6C6325DB13}"/>
              </a:ext>
            </a:extLst>
          </p:cNvPr>
          <p:cNvSpPr txBox="1"/>
          <p:nvPr/>
        </p:nvSpPr>
        <p:spPr>
          <a:xfrm>
            <a:off x="45506" y="2718212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highlight>
                  <a:srgbClr val="7DDEDC"/>
                </a:highlight>
              </a:rPr>
              <a:t>Prime-</a:t>
            </a:r>
            <a:r>
              <a:rPr lang="de-DE" err="1">
                <a:highlight>
                  <a:srgbClr val="7DDEDC"/>
                </a:highlight>
              </a:rPr>
              <a:t>counting</a:t>
            </a:r>
            <a:r>
              <a:rPr lang="de-DE">
                <a:highlight>
                  <a:srgbClr val="7DDEDC"/>
                </a:highlight>
              </a:rPr>
              <a:t> </a:t>
            </a:r>
            <a:r>
              <a:rPr lang="de-DE" err="1">
                <a:highlight>
                  <a:srgbClr val="7DDEDC"/>
                </a:highlight>
              </a:rPr>
              <a:t>factor</a:t>
            </a:r>
            <a:r>
              <a:rPr lang="de-DE">
                <a:highlight>
                  <a:srgbClr val="7DDEDC"/>
                </a:highlight>
              </a:rPr>
              <a:t> </a:t>
            </a:r>
            <a:r>
              <a:rPr lang="de-DE" err="1">
                <a:highlight>
                  <a:srgbClr val="7DDEDC"/>
                </a:highlight>
              </a:rPr>
              <a:t>pi</a:t>
            </a:r>
            <a:r>
              <a:rPr lang="de-DE">
                <a:highlight>
                  <a:srgbClr val="7DDEDC"/>
                </a:highlight>
              </a:rPr>
              <a:t>(x)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28FE8D7-90E8-5558-FC77-958C7C057C7C}"/>
              </a:ext>
            </a:extLst>
          </p:cNvPr>
          <p:cNvSpPr/>
          <p:nvPr/>
        </p:nvSpPr>
        <p:spPr>
          <a:xfrm flipH="1">
            <a:off x="5770295" y="0"/>
            <a:ext cx="654424" cy="6858000"/>
          </a:xfrm>
          <a:prstGeom prst="rect">
            <a:avLst/>
          </a:prstGeom>
          <a:gradFill flip="none" rotWithShape="1">
            <a:gsLst>
              <a:gs pos="9000">
                <a:schemeClr val="bg2">
                  <a:lumMod val="90000"/>
                </a:schemeClr>
              </a:gs>
              <a:gs pos="100000">
                <a:schemeClr val="bg1">
                  <a:lumMod val="95000"/>
                  <a:alpha val="75000"/>
                </a:schemeClr>
              </a:gs>
              <a:gs pos="77000">
                <a:schemeClr val="bg1">
                  <a:lumMod val="85000"/>
                </a:schemeClr>
              </a:gs>
              <a:gs pos="55000">
                <a:schemeClr val="bg2">
                  <a:lumMod val="90000"/>
                </a:schemeClr>
              </a:gs>
              <a:gs pos="31000">
                <a:schemeClr val="bg2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0FB93B0-A852-D022-0BD8-DEEFB651A0E4}"/>
              </a:ext>
            </a:extLst>
          </p:cNvPr>
          <p:cNvSpPr txBox="1"/>
          <p:nvPr/>
        </p:nvSpPr>
        <p:spPr>
          <a:xfrm>
            <a:off x="467986" y="2517383"/>
            <a:ext cx="534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Goal: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1FB6D4A-E311-F5CC-D6E3-ED221676715C}"/>
              </a:ext>
            </a:extLst>
          </p:cNvPr>
          <p:cNvSpPr txBox="1"/>
          <p:nvPr/>
        </p:nvSpPr>
        <p:spPr>
          <a:xfrm>
            <a:off x="45506" y="3491341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>
                <a:highlight>
                  <a:srgbClr val="7DDEDC"/>
                </a:highlight>
              </a:rPr>
              <a:t>Prime </a:t>
            </a:r>
            <a:r>
              <a:rPr lang="de-DE" err="1">
                <a:highlight>
                  <a:srgbClr val="7DDEDC"/>
                </a:highlight>
              </a:rPr>
              <a:t>less</a:t>
            </a:r>
            <a:r>
              <a:rPr lang="de-DE">
                <a:highlight>
                  <a:srgbClr val="7DDEDC"/>
                </a:highlight>
              </a:rPr>
              <a:t> </a:t>
            </a:r>
            <a:r>
              <a:rPr lang="de-DE" err="1">
                <a:highlight>
                  <a:srgbClr val="7DDEDC"/>
                </a:highlight>
              </a:rPr>
              <a:t>than</a:t>
            </a:r>
            <a:r>
              <a:rPr lang="de-DE">
                <a:highlight>
                  <a:srgbClr val="7DDEDC"/>
                </a:highlight>
              </a:rPr>
              <a:t> </a:t>
            </a:r>
            <a:r>
              <a:rPr lang="de-DE" err="1">
                <a:highlight>
                  <a:srgbClr val="7DDEDC"/>
                </a:highlight>
              </a:rPr>
              <a:t>or</a:t>
            </a:r>
            <a:r>
              <a:rPr lang="de-DE">
                <a:highlight>
                  <a:srgbClr val="7DDEDC"/>
                </a:highlight>
              </a:rPr>
              <a:t> </a:t>
            </a:r>
            <a:r>
              <a:rPr lang="de-DE" err="1">
                <a:highlight>
                  <a:srgbClr val="7DDEDC"/>
                </a:highlight>
              </a:rPr>
              <a:t>equal</a:t>
            </a:r>
            <a:r>
              <a:rPr lang="de-DE">
                <a:highlight>
                  <a:srgbClr val="7DDEDC"/>
                </a:highlight>
              </a:rPr>
              <a:t> </a:t>
            </a:r>
            <a:r>
              <a:rPr lang="de-DE" err="1">
                <a:highlight>
                  <a:srgbClr val="7DDEDC"/>
                </a:highlight>
              </a:rPr>
              <a:t>to</a:t>
            </a:r>
            <a:r>
              <a:rPr lang="de-DE">
                <a:highlight>
                  <a:srgbClr val="7DDEDC"/>
                </a:highlight>
              </a:rPr>
              <a:t> x</a:t>
            </a:r>
          </a:p>
        </p:txBody>
      </p:sp>
      <p:pic>
        <p:nvPicPr>
          <p:cNvPr id="11" name="Grafik 10" descr="Pfeil: Kurve im Uhrzeigersinn mit einfarbiger Füllung">
            <a:extLst>
              <a:ext uri="{FF2B5EF4-FFF2-40B4-BE49-F238E27FC236}">
                <a16:creationId xmlns:a16="http://schemas.microsoft.com/office/drawing/2014/main" id="{2FAE48CC-530E-1073-A1C3-D286E52C4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259343" y="3005726"/>
            <a:ext cx="493905" cy="49390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462D690-DB9C-9B14-D819-2DFB67370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36" y="1321657"/>
            <a:ext cx="5601486" cy="4708225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6D70FB2C-78E7-83F8-7955-0949893408D3}"/>
              </a:ext>
            </a:extLst>
          </p:cNvPr>
          <p:cNvSpPr txBox="1"/>
          <p:nvPr/>
        </p:nvSpPr>
        <p:spPr>
          <a:xfrm>
            <a:off x="172642" y="4046792"/>
            <a:ext cx="511352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u="sng" err="1"/>
              <a:t>Function</a:t>
            </a:r>
            <a:r>
              <a:rPr lang="de-DE"/>
              <a:t>: pi(v)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A5D1BC3-3CF0-F0B5-FF6A-6F246525AD3A}"/>
              </a:ext>
            </a:extLst>
          </p:cNvPr>
          <p:cNvSpPr txBox="1"/>
          <p:nvPr/>
        </p:nvSpPr>
        <p:spPr>
          <a:xfrm>
            <a:off x="656771" y="4416124"/>
            <a:ext cx="511352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/>
              <a:t>Loop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i="1"/>
              <a:t>2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i="1"/>
              <a:t>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/>
              <a:t>Use </a:t>
            </a:r>
            <a:r>
              <a:rPr lang="de-DE" i="1" err="1"/>
              <a:t>IsPrimeNum</a:t>
            </a:r>
            <a:r>
              <a:rPr lang="de-DE" i="1"/>
              <a:t>(i) </a:t>
            </a:r>
            <a:r>
              <a:rPr lang="de-DE" err="1"/>
              <a:t>to</a:t>
            </a:r>
            <a:r>
              <a:rPr lang="de-DE"/>
              <a:t> check </a:t>
            </a:r>
            <a:r>
              <a:rPr lang="de-DE" err="1"/>
              <a:t>primality</a:t>
            </a:r>
            <a:r>
              <a:rPr lang="de-DE"/>
              <a:t> and </a:t>
            </a:r>
            <a:r>
              <a:rPr lang="de-DE" err="1"/>
              <a:t>count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primes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B4ABFAD-337B-60BE-F86D-B3B6D9C848AC}"/>
              </a:ext>
            </a:extLst>
          </p:cNvPr>
          <p:cNvSpPr txBox="1"/>
          <p:nvPr/>
        </p:nvSpPr>
        <p:spPr>
          <a:xfrm>
            <a:off x="6592548" y="643028"/>
            <a:ext cx="511352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/>
              <a:t> Title: </a:t>
            </a:r>
            <a:r>
              <a:rPr lang="de-DE" err="1"/>
              <a:t>graph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pi</a:t>
            </a:r>
            <a:r>
              <a:rPr lang="de-DE"/>
              <a:t>(v) </a:t>
            </a:r>
            <a:r>
              <a:rPr lang="de-DE" err="1"/>
              <a:t>againt</a:t>
            </a:r>
            <a:r>
              <a:rPr lang="de-DE"/>
              <a:t> N</a:t>
            </a:r>
            <a:endParaRPr lang="en-US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56A5DC5-4D8F-B080-1C2A-D4BDEAEAB55B}"/>
              </a:ext>
            </a:extLst>
          </p:cNvPr>
          <p:cNvSpPr txBox="1"/>
          <p:nvPr/>
        </p:nvSpPr>
        <p:spPr>
          <a:xfrm>
            <a:off x="582974" y="5569903"/>
            <a:ext cx="511352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/>
              <a:t>X-label: (‚N‘) </a:t>
            </a:r>
            <a:r>
              <a:rPr lang="de-DE">
                <a:sym typeface="Wingdings" panose="05000000000000000000" pitchFamily="2" charset="2"/>
              </a:rPr>
              <a:t> 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sym typeface="Wingdings" panose="05000000000000000000" pitchFamily="2" charset="2"/>
              </a:rPr>
              <a:t>Y-label: (‚</a:t>
            </a:r>
            <a:r>
              <a:rPr lang="de-DE" err="1">
                <a:sym typeface="Wingdings" panose="05000000000000000000" pitchFamily="2" charset="2"/>
              </a:rPr>
              <a:t>Number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Of</a:t>
            </a:r>
            <a:r>
              <a:rPr lang="de-DE">
                <a:sym typeface="Wingdings" panose="05000000000000000000" pitchFamily="2" charset="2"/>
              </a:rPr>
              <a:t> Primes </a:t>
            </a:r>
            <a:r>
              <a:rPr lang="de-DE" err="1">
                <a:sym typeface="Wingdings" panose="05000000000000000000" pitchFamily="2" charset="2"/>
              </a:rPr>
              <a:t>less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than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or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equal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to</a:t>
            </a:r>
            <a:r>
              <a:rPr lang="de-DE">
                <a:sym typeface="Wingdings" panose="05000000000000000000" pitchFamily="2" charset="2"/>
              </a:rPr>
              <a:t> N‘)  </a:t>
            </a:r>
            <a:r>
              <a:rPr lang="de-DE" err="1">
                <a:sym typeface="Wingdings" panose="05000000000000000000" pitchFamily="2" charset="2"/>
              </a:rPr>
              <a:t>pi</a:t>
            </a:r>
            <a:r>
              <a:rPr lang="de-DE">
                <a:sym typeface="Wingdings" panose="05000000000000000000" pitchFamily="2" charset="2"/>
              </a:rPr>
              <a:t>(v)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00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3" grpId="0"/>
      <p:bldP spid="9" grpId="0"/>
      <p:bldP spid="17" grpId="0"/>
      <p:bldP spid="18" grpId="0"/>
      <p:bldP spid="19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70381F3A-F9DB-422C-E589-CF5DE01F673D}"/>
              </a:ext>
            </a:extLst>
          </p:cNvPr>
          <p:cNvSpPr txBox="1"/>
          <p:nvPr/>
        </p:nvSpPr>
        <p:spPr>
          <a:xfrm>
            <a:off x="6914835" y="250322"/>
            <a:ext cx="3981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>
                <a:latin typeface="Elephant" panose="02020904090505020303" pitchFamily="18" charset="0"/>
              </a:rPr>
              <a:t>Task 4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509D191-6CBD-BD6B-D01E-1D3FC1E98A5C}"/>
              </a:ext>
            </a:extLst>
          </p:cNvPr>
          <p:cNvSpPr/>
          <p:nvPr/>
        </p:nvSpPr>
        <p:spPr>
          <a:xfrm flipH="1">
            <a:off x="5770295" y="0"/>
            <a:ext cx="654424" cy="6858000"/>
          </a:xfrm>
          <a:prstGeom prst="rect">
            <a:avLst/>
          </a:prstGeom>
          <a:gradFill flip="none" rotWithShape="1">
            <a:gsLst>
              <a:gs pos="9000">
                <a:schemeClr val="bg2">
                  <a:lumMod val="90000"/>
                </a:schemeClr>
              </a:gs>
              <a:gs pos="100000">
                <a:schemeClr val="bg1">
                  <a:lumMod val="95000"/>
                  <a:alpha val="75000"/>
                </a:schemeClr>
              </a:gs>
              <a:gs pos="77000">
                <a:schemeClr val="bg1">
                  <a:lumMod val="85000"/>
                </a:schemeClr>
              </a:gs>
              <a:gs pos="55000">
                <a:schemeClr val="bg2">
                  <a:lumMod val="90000"/>
                </a:schemeClr>
              </a:gs>
              <a:gs pos="31000">
                <a:schemeClr val="bg2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F5F5188-6A2E-171C-B028-01525746D540}"/>
              </a:ext>
            </a:extLst>
          </p:cNvPr>
          <p:cNvSpPr txBox="1"/>
          <p:nvPr/>
        </p:nvSpPr>
        <p:spPr>
          <a:xfrm>
            <a:off x="6917049" y="4641304"/>
            <a:ext cx="511352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/>
              <a:t>Here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linear </a:t>
            </a:r>
            <a:r>
              <a:rPr lang="de-DE" err="1"/>
              <a:t>space</a:t>
            </a:r>
            <a:r>
              <a:rPr lang="de-DE"/>
              <a:t> x-</a:t>
            </a:r>
            <a:r>
              <a:rPr lang="de-DE" err="1"/>
              <a:t>values</a:t>
            </a:r>
            <a:r>
              <a:rPr lang="de-DE"/>
              <a:t>.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EB93F7F-3FFD-6E23-74D6-787583C3E575}"/>
              </a:ext>
            </a:extLst>
          </p:cNvPr>
          <p:cNvGrpSpPr/>
          <p:nvPr/>
        </p:nvGrpSpPr>
        <p:grpSpPr>
          <a:xfrm flipH="1">
            <a:off x="10896285" y="164324"/>
            <a:ext cx="1232925" cy="1081094"/>
            <a:chOff x="43424" y="166682"/>
            <a:chExt cx="1232925" cy="108109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55549098-85C8-CE34-1B33-136254F1C11D}"/>
                </a:ext>
              </a:extLst>
            </p:cNvPr>
            <p:cNvSpPr/>
            <p:nvPr/>
          </p:nvSpPr>
          <p:spPr>
            <a:xfrm>
              <a:off x="503424" y="581025"/>
              <a:ext cx="772925" cy="66675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644D102-4A5C-7D09-E5EF-59FC1225A5A4}"/>
                </a:ext>
              </a:extLst>
            </p:cNvPr>
            <p:cNvSpPr/>
            <p:nvPr/>
          </p:nvSpPr>
          <p:spPr>
            <a:xfrm>
              <a:off x="329244" y="166683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90D4141-6442-19C9-F3E2-62AB7B8064F3}"/>
                </a:ext>
              </a:extLst>
            </p:cNvPr>
            <p:cNvSpPr/>
            <p:nvPr/>
          </p:nvSpPr>
          <p:spPr>
            <a:xfrm>
              <a:off x="43424" y="585785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0F23293-DBD0-B9C5-6588-BE3BA2AF6963}"/>
                </a:ext>
              </a:extLst>
            </p:cNvPr>
            <p:cNvSpPr/>
            <p:nvPr/>
          </p:nvSpPr>
          <p:spPr>
            <a:xfrm>
              <a:off x="43424" y="166682"/>
              <a:ext cx="258436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BAAD9474-F9B3-3707-E30E-2A46A19C12FD}"/>
              </a:ext>
            </a:extLst>
          </p:cNvPr>
          <p:cNvSpPr txBox="1"/>
          <p:nvPr/>
        </p:nvSpPr>
        <p:spPr>
          <a:xfrm>
            <a:off x="6290854" y="1482727"/>
            <a:ext cx="561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>
                <a:latin typeface="Elephant" panose="02020904090505020303" pitchFamily="18" charset="0"/>
              </a:rPr>
              <a:t>Prime Numbers Theorem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BA5EB00-08B7-72C0-34D3-FC9AC0E69610}"/>
              </a:ext>
            </a:extLst>
          </p:cNvPr>
          <p:cNvSpPr txBox="1"/>
          <p:nvPr/>
        </p:nvSpPr>
        <p:spPr>
          <a:xfrm>
            <a:off x="6427192" y="2172506"/>
            <a:ext cx="534233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/>
              <a:t>b) Plot </a:t>
            </a:r>
            <a:r>
              <a:rPr lang="de-DE" b="1" err="1"/>
              <a:t>the</a:t>
            </a:r>
            <a:r>
              <a:rPr lang="de-DE" b="1"/>
              <a:t> </a:t>
            </a:r>
            <a:r>
              <a:rPr lang="de-DE" b="1" err="1"/>
              <a:t>ratio</a:t>
            </a:r>
            <a:r>
              <a:rPr lang="de-DE" b="1"/>
              <a:t> π(x)/ x </a:t>
            </a:r>
            <a:r>
              <a:rPr lang="de-DE" b="1" err="1"/>
              <a:t>ln</a:t>
            </a:r>
            <a:r>
              <a:rPr lang="de-DE" b="1"/>
              <a:t> x</a:t>
            </a:r>
          </a:p>
          <a:p>
            <a:endParaRPr lang="de-DE" b="1"/>
          </a:p>
          <a:p>
            <a:endParaRPr lang="de-DE" b="1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2D759C6-23B8-27CB-247D-0ECB2DCA1E97}"/>
              </a:ext>
            </a:extLst>
          </p:cNvPr>
          <p:cNvSpPr txBox="1"/>
          <p:nvPr/>
        </p:nvSpPr>
        <p:spPr>
          <a:xfrm>
            <a:off x="7081488" y="2637168"/>
            <a:ext cx="511352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/>
              <a:t>Goal: </a:t>
            </a:r>
          </a:p>
          <a:p>
            <a:r>
              <a:rPr lang="de-DE" b="1"/>
              <a:t>             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observe</a:t>
            </a:r>
            <a:r>
              <a:rPr lang="de-DE"/>
              <a:t> 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ratio</a:t>
            </a:r>
            <a:r>
              <a:rPr lang="de-DE"/>
              <a:t> </a:t>
            </a:r>
            <a:r>
              <a:rPr lang="de-DE" err="1"/>
              <a:t>pi</a:t>
            </a:r>
            <a:r>
              <a:rPr lang="de-DE"/>
              <a:t>(x)/(x/</a:t>
            </a:r>
            <a:r>
              <a:rPr lang="de-DE" err="1"/>
              <a:t>ln</a:t>
            </a:r>
            <a:r>
              <a:rPr lang="de-DE"/>
              <a:t>(x))  </a:t>
            </a:r>
            <a:r>
              <a:rPr lang="de-DE" err="1"/>
              <a:t>approaches</a:t>
            </a:r>
            <a:r>
              <a:rPr lang="de-DE"/>
              <a:t> 1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value</a:t>
            </a:r>
            <a:r>
              <a:rPr lang="de-DE"/>
              <a:t> </a:t>
            </a:r>
            <a:r>
              <a:rPr lang="de-DE" err="1"/>
              <a:t>increase</a:t>
            </a:r>
            <a:r>
              <a:rPr lang="de-DE"/>
              <a:t>. This </a:t>
            </a:r>
            <a:r>
              <a:rPr lang="de-DE" err="1"/>
              <a:t>visualization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support </a:t>
            </a:r>
            <a:r>
              <a:rPr lang="de-DE" err="1"/>
              <a:t>the</a:t>
            </a:r>
            <a:r>
              <a:rPr lang="de-DE"/>
              <a:t> prime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theorem</a:t>
            </a:r>
            <a:r>
              <a:rPr lang="de-DE"/>
              <a:t>. 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8F9129F-B51F-E0A5-6772-C3EC2CDB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19" y="1000862"/>
            <a:ext cx="5359699" cy="443189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A17B02AE-6DDE-DE84-692E-61D0FBE34A6A}"/>
              </a:ext>
            </a:extLst>
          </p:cNvPr>
          <p:cNvSpPr txBox="1"/>
          <p:nvPr/>
        </p:nvSpPr>
        <p:spPr>
          <a:xfrm>
            <a:off x="6428347" y="5939634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err="1"/>
              <a:t>Less</a:t>
            </a:r>
            <a:r>
              <a:rPr lang="de-DE"/>
              <a:t> </a:t>
            </a:r>
            <a:r>
              <a:rPr lang="de-DE" err="1"/>
              <a:t>Efficient</a:t>
            </a:r>
            <a:r>
              <a:rPr lang="de-DE"/>
              <a:t>: time </a:t>
            </a:r>
            <a:r>
              <a:rPr lang="de-DE" err="1"/>
              <a:t>consuming</a:t>
            </a:r>
            <a:endParaRPr lang="de-DE"/>
          </a:p>
        </p:txBody>
      </p:sp>
      <p:pic>
        <p:nvPicPr>
          <p:cNvPr id="18" name="Grafik 17" descr="Schließen mit einfarbiger Füllung">
            <a:extLst>
              <a:ext uri="{FF2B5EF4-FFF2-40B4-BE49-F238E27FC236}">
                <a16:creationId xmlns:a16="http://schemas.microsoft.com/office/drawing/2014/main" id="{3C0D15DC-984D-AE66-D5DF-B2D8679E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1060" y="5665573"/>
            <a:ext cx="914400" cy="9144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53730E8-02A4-066B-D176-EAA7E79D3BB2}"/>
              </a:ext>
            </a:extLst>
          </p:cNvPr>
          <p:cNvSpPr txBox="1"/>
          <p:nvPr/>
        </p:nvSpPr>
        <p:spPr>
          <a:xfrm>
            <a:off x="484617" y="332531"/>
            <a:ext cx="511352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u="sng" err="1"/>
              <a:t>Function</a:t>
            </a:r>
            <a:r>
              <a:rPr lang="de-DE"/>
              <a:t>: A </a:t>
            </a:r>
            <a:r>
              <a:rPr lang="de-DE" err="1"/>
              <a:t>graph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pi</a:t>
            </a:r>
            <a:r>
              <a:rPr lang="de-DE"/>
              <a:t>(x)/(x/</a:t>
            </a:r>
            <a:r>
              <a:rPr lang="de-DE" err="1"/>
              <a:t>ln</a:t>
            </a:r>
            <a:r>
              <a:rPr lang="de-DE"/>
              <a:t>(x)) </a:t>
            </a:r>
            <a:r>
              <a:rPr lang="de-DE" err="1"/>
              <a:t>against</a:t>
            </a:r>
            <a:r>
              <a:rPr lang="de-DE"/>
              <a:t> x</a:t>
            </a:r>
            <a:endParaRPr lang="en-US"/>
          </a:p>
        </p:txBody>
      </p:sp>
      <p:pic>
        <p:nvPicPr>
          <p:cNvPr id="4" name="Picture 3" descr="A close-up of a number&#10;&#10;AI-generated content may be incorrect.">
            <a:extLst>
              <a:ext uri="{FF2B5EF4-FFF2-40B4-BE49-F238E27FC236}">
                <a16:creationId xmlns:a16="http://schemas.microsoft.com/office/drawing/2014/main" id="{1B0A9A00-5FF5-9210-B4EB-7652BD36C9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226" b="40909"/>
          <a:stretch>
            <a:fillRect/>
          </a:stretch>
        </p:blipFill>
        <p:spPr>
          <a:xfrm>
            <a:off x="763844" y="5583798"/>
            <a:ext cx="4568120" cy="8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473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12" grpId="0"/>
      <p:bldP spid="5" grpId="0"/>
      <p:bldP spid="6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BE66-AABA-5B69-16C5-6C8AAB3E1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B0948B9-C488-58B4-F853-351CFEE66E69}"/>
              </a:ext>
            </a:extLst>
          </p:cNvPr>
          <p:cNvGrpSpPr/>
          <p:nvPr/>
        </p:nvGrpSpPr>
        <p:grpSpPr>
          <a:xfrm>
            <a:off x="43424" y="166682"/>
            <a:ext cx="1232925" cy="1081094"/>
            <a:chOff x="43424" y="166682"/>
            <a:chExt cx="1232925" cy="108109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D916EF9-AD8E-451C-5A1F-2FFC0D2805AA}"/>
                </a:ext>
              </a:extLst>
            </p:cNvPr>
            <p:cNvSpPr/>
            <p:nvPr/>
          </p:nvSpPr>
          <p:spPr>
            <a:xfrm>
              <a:off x="503424" y="581025"/>
              <a:ext cx="772925" cy="66675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C9604CA2-120F-7B04-7D90-51A1B1302EFE}"/>
                </a:ext>
              </a:extLst>
            </p:cNvPr>
            <p:cNvSpPr/>
            <p:nvPr/>
          </p:nvSpPr>
          <p:spPr>
            <a:xfrm>
              <a:off x="329244" y="166683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9621E0D1-1F3B-638A-9586-9A0A9EB5A032}"/>
                </a:ext>
              </a:extLst>
            </p:cNvPr>
            <p:cNvSpPr/>
            <p:nvPr/>
          </p:nvSpPr>
          <p:spPr>
            <a:xfrm>
              <a:off x="43424" y="585785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D9DC5AB-1B94-2ED9-0308-D46BE5704F36}"/>
                </a:ext>
              </a:extLst>
            </p:cNvPr>
            <p:cNvSpPr/>
            <p:nvPr/>
          </p:nvSpPr>
          <p:spPr>
            <a:xfrm>
              <a:off x="43424" y="166682"/>
              <a:ext cx="258436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922D07D9-1AE0-A4E9-2AA7-A9FA46753FF2}"/>
              </a:ext>
            </a:extLst>
          </p:cNvPr>
          <p:cNvSpPr txBox="1"/>
          <p:nvPr/>
        </p:nvSpPr>
        <p:spPr>
          <a:xfrm>
            <a:off x="1446400" y="166682"/>
            <a:ext cx="398145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8000">
                <a:latin typeface="Elephant"/>
              </a:rPr>
              <a:t>Task 4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B2C308-4DF6-1BD2-1BAB-9BC2830EACC7}"/>
              </a:ext>
            </a:extLst>
          </p:cNvPr>
          <p:cNvSpPr/>
          <p:nvPr/>
        </p:nvSpPr>
        <p:spPr>
          <a:xfrm flipH="1">
            <a:off x="5770295" y="0"/>
            <a:ext cx="654424" cy="6858000"/>
          </a:xfrm>
          <a:prstGeom prst="rect">
            <a:avLst/>
          </a:prstGeom>
          <a:gradFill flip="none" rotWithShape="1">
            <a:gsLst>
              <a:gs pos="9000">
                <a:schemeClr val="bg2">
                  <a:lumMod val="90000"/>
                </a:schemeClr>
              </a:gs>
              <a:gs pos="100000">
                <a:schemeClr val="bg1">
                  <a:lumMod val="95000"/>
                  <a:alpha val="75000"/>
                </a:schemeClr>
              </a:gs>
              <a:gs pos="77000">
                <a:schemeClr val="bg1">
                  <a:lumMod val="85000"/>
                </a:schemeClr>
              </a:gs>
              <a:gs pos="55000">
                <a:schemeClr val="bg2">
                  <a:lumMod val="90000"/>
                </a:schemeClr>
              </a:gs>
              <a:gs pos="31000">
                <a:schemeClr val="bg2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B584407-CDCD-121E-D3BF-DCB2D56BA526}"/>
              </a:ext>
            </a:extLst>
          </p:cNvPr>
          <p:cNvSpPr txBox="1"/>
          <p:nvPr/>
        </p:nvSpPr>
        <p:spPr>
          <a:xfrm>
            <a:off x="400518" y="3888463"/>
            <a:ext cx="511352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/>
              <a:t>Here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logarithmic</a:t>
            </a:r>
            <a:r>
              <a:rPr lang="de-DE"/>
              <a:t> spacing.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401FF13-7312-9B96-CB0B-EFA40DDCA001}"/>
              </a:ext>
            </a:extLst>
          </p:cNvPr>
          <p:cNvSpPr txBox="1"/>
          <p:nvPr/>
        </p:nvSpPr>
        <p:spPr>
          <a:xfrm>
            <a:off x="310174" y="5057859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err="1"/>
              <a:t>Faster</a:t>
            </a:r>
            <a:r>
              <a:rPr lang="de-DE"/>
              <a:t> </a:t>
            </a:r>
            <a:r>
              <a:rPr lang="de-DE" err="1"/>
              <a:t>execution</a:t>
            </a:r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8F82683-625A-9BE8-8065-3AF55A916142}"/>
              </a:ext>
            </a:extLst>
          </p:cNvPr>
          <p:cNvSpPr txBox="1"/>
          <p:nvPr/>
        </p:nvSpPr>
        <p:spPr>
          <a:xfrm>
            <a:off x="400518" y="1629604"/>
            <a:ext cx="53423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/>
              <a:t>b) </a:t>
            </a:r>
            <a:r>
              <a:rPr lang="de-DE" b="1">
                <a:ea typeface="+mn-lt"/>
                <a:cs typeface="+mn-lt"/>
              </a:rPr>
              <a:t>Plot </a:t>
            </a:r>
            <a:r>
              <a:rPr lang="de-DE" b="1" err="1">
                <a:ea typeface="+mn-lt"/>
                <a:cs typeface="+mn-lt"/>
              </a:rPr>
              <a:t>the</a:t>
            </a:r>
            <a:r>
              <a:rPr lang="de-DE" b="1">
                <a:ea typeface="+mn-lt"/>
                <a:cs typeface="+mn-lt"/>
              </a:rPr>
              <a:t> </a:t>
            </a:r>
            <a:r>
              <a:rPr lang="de-DE" b="1" err="1">
                <a:ea typeface="+mn-lt"/>
                <a:cs typeface="+mn-lt"/>
              </a:rPr>
              <a:t>ratio</a:t>
            </a:r>
            <a:r>
              <a:rPr lang="de-DE" b="1">
                <a:ea typeface="+mn-lt"/>
                <a:cs typeface="+mn-lt"/>
              </a:rPr>
              <a:t> π(x)/ x </a:t>
            </a:r>
            <a:r>
              <a:rPr lang="de-DE" b="1" err="1">
                <a:ea typeface="+mn-lt"/>
                <a:cs typeface="+mn-lt"/>
              </a:rPr>
              <a:t>ln</a:t>
            </a:r>
            <a:r>
              <a:rPr lang="de-DE" b="1">
                <a:ea typeface="+mn-lt"/>
                <a:cs typeface="+mn-lt"/>
              </a:rPr>
              <a:t> x</a:t>
            </a:r>
            <a:endParaRPr lang="de-DE" b="1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EB1C748-8E8D-6597-158C-2D1B7FD641C9}"/>
              </a:ext>
            </a:extLst>
          </p:cNvPr>
          <p:cNvSpPr txBox="1"/>
          <p:nvPr/>
        </p:nvSpPr>
        <p:spPr>
          <a:xfrm>
            <a:off x="6662427" y="336371"/>
            <a:ext cx="511352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u="sng" err="1"/>
              <a:t>Function</a:t>
            </a:r>
            <a:r>
              <a:rPr lang="de-DE"/>
              <a:t>: A </a:t>
            </a:r>
            <a:r>
              <a:rPr lang="de-DE" err="1"/>
              <a:t>graph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pi</a:t>
            </a:r>
            <a:r>
              <a:rPr lang="de-DE"/>
              <a:t>(x)/(x/</a:t>
            </a:r>
            <a:r>
              <a:rPr lang="de-DE" err="1"/>
              <a:t>ln</a:t>
            </a:r>
            <a:r>
              <a:rPr lang="de-DE"/>
              <a:t>(x)) </a:t>
            </a:r>
            <a:r>
              <a:rPr lang="de-DE" err="1"/>
              <a:t>against</a:t>
            </a:r>
            <a:r>
              <a:rPr lang="de-DE"/>
              <a:t> x</a:t>
            </a:r>
            <a:endParaRPr lang="en-US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F52E883-9109-2983-F603-C2A1DA3C57B2}"/>
              </a:ext>
            </a:extLst>
          </p:cNvPr>
          <p:cNvSpPr txBox="1"/>
          <p:nvPr/>
        </p:nvSpPr>
        <p:spPr>
          <a:xfrm>
            <a:off x="-1111103" y="4684194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u="sng"/>
              <a:t>Here </a:t>
            </a:r>
            <a:r>
              <a:rPr lang="de-DE" i="1" u="sng" err="1"/>
              <a:t>we</a:t>
            </a:r>
            <a:r>
              <a:rPr lang="de-DE" i="1" u="sng"/>
              <a:t> </a:t>
            </a:r>
            <a:r>
              <a:rPr lang="de-DE" i="1" u="sng" err="1"/>
              <a:t>have</a:t>
            </a:r>
            <a:r>
              <a:rPr lang="de-DE" i="1" u="sng"/>
              <a:t> 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253AE5C-2E3B-604F-05D6-5E93AAAB5035}"/>
              </a:ext>
            </a:extLst>
          </p:cNvPr>
          <p:cNvSpPr txBox="1"/>
          <p:nvPr/>
        </p:nvSpPr>
        <p:spPr>
          <a:xfrm>
            <a:off x="-124362" y="6289201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More </a:t>
            </a:r>
            <a:r>
              <a:rPr lang="de-DE" err="1"/>
              <a:t>Efficient</a:t>
            </a:r>
            <a:r>
              <a:rPr lang="de-DE"/>
              <a:t>: Time </a:t>
            </a:r>
            <a:r>
              <a:rPr lang="de-DE" err="1"/>
              <a:t>saving</a:t>
            </a:r>
            <a:endParaRPr lang="de-DE"/>
          </a:p>
        </p:txBody>
      </p:sp>
      <p:pic>
        <p:nvPicPr>
          <p:cNvPr id="25" name="Grafik 24" descr="Häkchen mit einfarbiger Füllung">
            <a:extLst>
              <a:ext uri="{FF2B5EF4-FFF2-40B4-BE49-F238E27FC236}">
                <a16:creationId xmlns:a16="http://schemas.microsoft.com/office/drawing/2014/main" id="{F11804D5-BF74-3802-102A-F2BE65DD0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5308" y="5916816"/>
            <a:ext cx="914400" cy="9144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04F54EB5-503D-E199-1066-B3A5FE06B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77" y="1000134"/>
            <a:ext cx="5586967" cy="4425415"/>
          </a:xfrm>
          <a:prstGeom prst="rect">
            <a:avLst/>
          </a:prstGeom>
        </p:spPr>
      </p:pic>
      <p:pic>
        <p:nvPicPr>
          <p:cNvPr id="2" name="Picture 1" descr="A number on a white background&#10;&#10;AI-generated content may be incorrect.">
            <a:extLst>
              <a:ext uri="{FF2B5EF4-FFF2-40B4-BE49-F238E27FC236}">
                <a16:creationId xmlns:a16="http://schemas.microsoft.com/office/drawing/2014/main" id="{DC5C9D8C-542F-1F45-577B-A74C771DF3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997" r="-223" b="43651"/>
          <a:stretch>
            <a:fillRect/>
          </a:stretch>
        </p:blipFill>
        <p:spPr>
          <a:xfrm>
            <a:off x="7048437" y="5689433"/>
            <a:ext cx="4635179" cy="6766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99411D-4205-F916-E399-44F2599FFD55}"/>
              </a:ext>
            </a:extLst>
          </p:cNvPr>
          <p:cNvSpPr txBox="1"/>
          <p:nvPr/>
        </p:nvSpPr>
        <p:spPr>
          <a:xfrm>
            <a:off x="320730" y="2242331"/>
            <a:ext cx="5108844" cy="14619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350"/>
              </a:lnSpc>
            </a:pPr>
            <a:endParaRPr lang="de-DE" b="1">
              <a:cs typeface="Segoe UI"/>
            </a:endParaRPr>
          </a:p>
          <a:p>
            <a:pPr>
              <a:lnSpc>
                <a:spcPts val="1350"/>
              </a:lnSpc>
            </a:pPr>
            <a:r>
              <a:rPr lang="de-DE" b="1">
                <a:cs typeface="Segoe UI"/>
              </a:rPr>
              <a:t>Goal: </a:t>
            </a:r>
            <a:r>
              <a:rPr lang="en-US">
                <a:cs typeface="Segoe UI"/>
              </a:rPr>
              <a:t>​</a:t>
            </a:r>
            <a:endParaRPr lang="en-US"/>
          </a:p>
          <a:p>
            <a:pPr>
              <a:lnSpc>
                <a:spcPts val="1350"/>
              </a:lnSpc>
            </a:pPr>
            <a:endParaRPr lang="de-DE">
              <a:cs typeface="Segoe UI"/>
            </a:endParaRPr>
          </a:p>
          <a:p>
            <a:r>
              <a:rPr lang="de-DE">
                <a:cs typeface="Segoe UI"/>
              </a:rPr>
              <a:t> </a:t>
            </a:r>
            <a:r>
              <a:rPr lang="de-DE" err="1">
                <a:latin typeface="Aptos Display"/>
                <a:cs typeface="Segoe UI"/>
              </a:rPr>
              <a:t>To</a:t>
            </a:r>
            <a:r>
              <a:rPr lang="de-DE">
                <a:latin typeface="Aptos Display"/>
                <a:cs typeface="Segoe UI"/>
              </a:rPr>
              <a:t> </a:t>
            </a:r>
            <a:r>
              <a:rPr lang="de-DE" err="1">
                <a:latin typeface="Aptos Display"/>
                <a:cs typeface="Segoe UI"/>
              </a:rPr>
              <a:t>observe</a:t>
            </a:r>
            <a:r>
              <a:rPr lang="de-DE">
                <a:latin typeface="Aptos Display"/>
                <a:cs typeface="Segoe UI"/>
              </a:rPr>
              <a:t> </a:t>
            </a:r>
            <a:r>
              <a:rPr lang="de-DE" err="1">
                <a:latin typeface="Aptos Display"/>
                <a:cs typeface="Segoe UI"/>
              </a:rPr>
              <a:t>how</a:t>
            </a:r>
            <a:r>
              <a:rPr lang="de-DE">
                <a:latin typeface="Aptos Display"/>
                <a:cs typeface="Segoe UI"/>
              </a:rPr>
              <a:t> </a:t>
            </a:r>
            <a:r>
              <a:rPr lang="de-DE" err="1">
                <a:latin typeface="Aptos Display"/>
                <a:cs typeface="Segoe UI"/>
              </a:rPr>
              <a:t>the</a:t>
            </a:r>
            <a:r>
              <a:rPr lang="de-DE">
                <a:latin typeface="Aptos Display"/>
                <a:cs typeface="Segoe UI"/>
              </a:rPr>
              <a:t> </a:t>
            </a:r>
            <a:r>
              <a:rPr lang="de-DE" err="1">
                <a:latin typeface="Aptos Display"/>
                <a:cs typeface="Segoe UI"/>
              </a:rPr>
              <a:t>ratio</a:t>
            </a:r>
            <a:r>
              <a:rPr lang="de-DE">
                <a:latin typeface="Aptos Display"/>
                <a:cs typeface="Segoe UI"/>
              </a:rPr>
              <a:t> </a:t>
            </a:r>
            <a:r>
              <a:rPr lang="de-DE" err="1">
                <a:latin typeface="Aptos Display"/>
                <a:cs typeface="Segoe UI"/>
              </a:rPr>
              <a:t>pi</a:t>
            </a:r>
            <a:r>
              <a:rPr lang="de-DE">
                <a:latin typeface="Aptos Display"/>
                <a:cs typeface="Segoe UI"/>
              </a:rPr>
              <a:t>(x)/(x/</a:t>
            </a:r>
            <a:r>
              <a:rPr lang="de-DE" err="1">
                <a:latin typeface="Aptos Display"/>
                <a:cs typeface="Segoe UI"/>
              </a:rPr>
              <a:t>ln</a:t>
            </a:r>
            <a:r>
              <a:rPr lang="de-DE">
                <a:latin typeface="Aptos Display"/>
                <a:cs typeface="Segoe UI"/>
              </a:rPr>
              <a:t>(x)) </a:t>
            </a:r>
            <a:r>
              <a:rPr lang="de-DE" err="1">
                <a:latin typeface="Aptos Display"/>
                <a:cs typeface="Segoe UI"/>
              </a:rPr>
              <a:t>approaches</a:t>
            </a:r>
            <a:r>
              <a:rPr lang="de-DE">
                <a:latin typeface="Aptos Display"/>
                <a:cs typeface="Segoe UI"/>
              </a:rPr>
              <a:t> 1 </a:t>
            </a:r>
            <a:r>
              <a:rPr lang="de-DE" err="1">
                <a:latin typeface="Aptos Display"/>
                <a:cs typeface="Segoe UI"/>
              </a:rPr>
              <a:t>as</a:t>
            </a:r>
            <a:r>
              <a:rPr lang="de-DE">
                <a:latin typeface="Aptos Display"/>
                <a:cs typeface="Segoe UI"/>
              </a:rPr>
              <a:t> </a:t>
            </a:r>
            <a:r>
              <a:rPr lang="de-DE" err="1">
                <a:latin typeface="Aptos Display"/>
                <a:cs typeface="Segoe UI"/>
              </a:rPr>
              <a:t>the</a:t>
            </a:r>
            <a:r>
              <a:rPr lang="de-DE">
                <a:latin typeface="Aptos Display"/>
                <a:cs typeface="Segoe UI"/>
              </a:rPr>
              <a:t> </a:t>
            </a:r>
            <a:r>
              <a:rPr lang="de-DE" err="1">
                <a:latin typeface="Aptos Display"/>
                <a:cs typeface="Segoe UI"/>
              </a:rPr>
              <a:t>value</a:t>
            </a:r>
            <a:r>
              <a:rPr lang="de-DE">
                <a:latin typeface="Aptos Display"/>
                <a:cs typeface="Segoe UI"/>
              </a:rPr>
              <a:t> </a:t>
            </a:r>
            <a:r>
              <a:rPr lang="de-DE" err="1">
                <a:latin typeface="Aptos Display"/>
                <a:cs typeface="Segoe UI"/>
              </a:rPr>
              <a:t>increase</a:t>
            </a:r>
            <a:r>
              <a:rPr lang="de-DE">
                <a:latin typeface="Aptos Display"/>
                <a:cs typeface="Segoe UI"/>
              </a:rPr>
              <a:t>. This </a:t>
            </a:r>
            <a:r>
              <a:rPr lang="de-DE" err="1">
                <a:latin typeface="Aptos Display"/>
                <a:cs typeface="Segoe UI"/>
              </a:rPr>
              <a:t>visualization</a:t>
            </a:r>
            <a:r>
              <a:rPr lang="de-DE">
                <a:latin typeface="Aptos Display"/>
                <a:cs typeface="Segoe UI"/>
              </a:rPr>
              <a:t> </a:t>
            </a:r>
            <a:r>
              <a:rPr lang="de-DE" err="1">
                <a:latin typeface="Aptos Display"/>
                <a:cs typeface="Segoe UI"/>
              </a:rPr>
              <a:t>is</a:t>
            </a:r>
            <a:r>
              <a:rPr lang="de-DE">
                <a:latin typeface="Aptos Display"/>
                <a:cs typeface="Segoe UI"/>
              </a:rPr>
              <a:t> </a:t>
            </a:r>
            <a:r>
              <a:rPr lang="de-DE" err="1">
                <a:latin typeface="Aptos Display"/>
                <a:cs typeface="Segoe UI"/>
              </a:rPr>
              <a:t>used</a:t>
            </a:r>
            <a:r>
              <a:rPr lang="de-DE">
                <a:latin typeface="Aptos Display"/>
                <a:cs typeface="Segoe UI"/>
              </a:rPr>
              <a:t> </a:t>
            </a:r>
            <a:r>
              <a:rPr lang="de-DE" err="1">
                <a:latin typeface="Aptos Display"/>
                <a:cs typeface="Segoe UI"/>
              </a:rPr>
              <a:t>to</a:t>
            </a:r>
            <a:r>
              <a:rPr lang="de-DE">
                <a:latin typeface="Aptos Display"/>
                <a:cs typeface="Segoe UI"/>
              </a:rPr>
              <a:t> support </a:t>
            </a:r>
            <a:r>
              <a:rPr lang="de-DE" err="1">
                <a:latin typeface="Aptos Display"/>
                <a:cs typeface="Segoe UI"/>
              </a:rPr>
              <a:t>the</a:t>
            </a:r>
            <a:r>
              <a:rPr lang="de-DE">
                <a:latin typeface="Aptos Display"/>
                <a:cs typeface="Segoe UI"/>
              </a:rPr>
              <a:t> prime </a:t>
            </a:r>
            <a:r>
              <a:rPr lang="de-DE" err="1">
                <a:latin typeface="Aptos Display"/>
                <a:cs typeface="Segoe UI"/>
              </a:rPr>
              <a:t>number</a:t>
            </a:r>
            <a:r>
              <a:rPr lang="de-DE">
                <a:latin typeface="Aptos Display"/>
                <a:cs typeface="Segoe UI"/>
              </a:rPr>
              <a:t> </a:t>
            </a:r>
            <a:r>
              <a:rPr lang="de-DE" err="1">
                <a:latin typeface="Aptos Display"/>
                <a:cs typeface="Segoe UI"/>
              </a:rPr>
              <a:t>theorem</a:t>
            </a:r>
            <a:r>
              <a:rPr lang="de-DE">
                <a:latin typeface="Aptos Display"/>
                <a:cs typeface="Segoe UI"/>
              </a:rPr>
              <a:t>. </a:t>
            </a:r>
            <a:endParaRPr lang="de-DE">
              <a:latin typeface="Aptos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44456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21" grpId="0"/>
      <p:bldP spid="22" grpId="0"/>
      <p:bldP spid="23" grpId="0"/>
      <p:bldP spid="24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CB36D-215C-924C-A1A2-338A1D8F6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40E21B8C-E848-DD41-E56A-B549461C3608}"/>
              </a:ext>
            </a:extLst>
          </p:cNvPr>
          <p:cNvSpPr/>
          <p:nvPr/>
        </p:nvSpPr>
        <p:spPr>
          <a:xfrm flipH="1">
            <a:off x="5770295" y="0"/>
            <a:ext cx="654424" cy="6858000"/>
          </a:xfrm>
          <a:prstGeom prst="rect">
            <a:avLst/>
          </a:prstGeom>
          <a:gradFill flip="none" rotWithShape="1">
            <a:gsLst>
              <a:gs pos="9000">
                <a:schemeClr val="bg2">
                  <a:lumMod val="90000"/>
                </a:schemeClr>
              </a:gs>
              <a:gs pos="100000">
                <a:schemeClr val="bg1">
                  <a:lumMod val="95000"/>
                  <a:alpha val="75000"/>
                </a:schemeClr>
              </a:gs>
              <a:gs pos="77000">
                <a:schemeClr val="bg1">
                  <a:lumMod val="85000"/>
                </a:schemeClr>
              </a:gs>
              <a:gs pos="55000">
                <a:schemeClr val="bg2">
                  <a:lumMod val="90000"/>
                </a:schemeClr>
              </a:gs>
              <a:gs pos="31000">
                <a:schemeClr val="bg2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AA65D2D-182E-0189-7462-D79D25C5D343}"/>
              </a:ext>
            </a:extLst>
          </p:cNvPr>
          <p:cNvSpPr txBox="1"/>
          <p:nvPr/>
        </p:nvSpPr>
        <p:spPr>
          <a:xfrm>
            <a:off x="6724030" y="220348"/>
            <a:ext cx="398145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8000">
                <a:latin typeface="Elephant"/>
              </a:rPr>
              <a:t>Task 5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31CB97C-22F8-A3DC-7A04-9B5FD32C3E71}"/>
              </a:ext>
            </a:extLst>
          </p:cNvPr>
          <p:cNvSpPr txBox="1"/>
          <p:nvPr/>
        </p:nvSpPr>
        <p:spPr>
          <a:xfrm>
            <a:off x="6466812" y="1717816"/>
            <a:ext cx="53423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/>
              <a:t> Overall </a:t>
            </a:r>
            <a:r>
              <a:rPr lang="de-DE" b="1" err="1"/>
              <a:t>goal</a:t>
            </a:r>
            <a:r>
              <a:rPr lang="de-DE" b="1"/>
              <a:t>: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458305-CB4C-B12F-0CE7-475902A5B7EA}"/>
              </a:ext>
            </a:extLst>
          </p:cNvPr>
          <p:cNvSpPr txBox="1"/>
          <p:nvPr/>
        </p:nvSpPr>
        <p:spPr>
          <a:xfrm>
            <a:off x="6766710" y="2553515"/>
            <a:ext cx="511352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/>
              <a:t>Find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largest</a:t>
            </a:r>
            <a:r>
              <a:rPr lang="de-DE"/>
              <a:t> prime </a:t>
            </a:r>
            <a:r>
              <a:rPr lang="de-DE" err="1"/>
              <a:t>factor</a:t>
            </a:r>
            <a:r>
              <a:rPr lang="de-DE"/>
              <a:t> of a </a:t>
            </a:r>
            <a:r>
              <a:rPr lang="de-DE" err="1"/>
              <a:t>given</a:t>
            </a:r>
            <a:r>
              <a:rPr lang="de-DE"/>
              <a:t> </a:t>
            </a:r>
            <a:r>
              <a:rPr lang="de-DE" err="1"/>
              <a:t>number</a:t>
            </a:r>
            <a:r>
              <a:rPr lang="de-DE"/>
              <a:t> N.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46301F3-7417-DE15-51C4-C1BFB03996D5}"/>
              </a:ext>
            </a:extLst>
          </p:cNvPr>
          <p:cNvSpPr txBox="1"/>
          <p:nvPr/>
        </p:nvSpPr>
        <p:spPr>
          <a:xfrm>
            <a:off x="6766710" y="2922847"/>
            <a:ext cx="511352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numbers</a:t>
            </a:r>
            <a:r>
              <a:rPr lang="de-DE"/>
              <a:t> </a:t>
            </a:r>
            <a:r>
              <a:rPr lang="de-DE" err="1"/>
              <a:t>were</a:t>
            </a:r>
            <a:r>
              <a:rPr lang="de-DE"/>
              <a:t> </a:t>
            </a:r>
            <a:r>
              <a:rPr lang="de-DE" err="1"/>
              <a:t>tested</a:t>
            </a:r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9BC0422-6B05-9178-B8CE-B167CFAC1729}"/>
              </a:ext>
            </a:extLst>
          </p:cNvPr>
          <p:cNvSpPr txBox="1"/>
          <p:nvPr/>
        </p:nvSpPr>
        <p:spPr>
          <a:xfrm>
            <a:off x="7086584" y="3303444"/>
            <a:ext cx="511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/>
              <a:t>Small: </a:t>
            </a:r>
            <a:r>
              <a:rPr lang="de-DE">
                <a:highlight>
                  <a:srgbClr val="7DDEDC"/>
                </a:highlight>
              </a:rPr>
              <a:t>2,287,946</a:t>
            </a:r>
            <a:r>
              <a:rPr lang="de-DE"/>
              <a:t> </a:t>
            </a:r>
            <a:r>
              <a:rPr lang="de-DE">
                <a:sym typeface="Wingdings" panose="05000000000000000000" pitchFamily="2" charset="2"/>
              </a:rPr>
              <a:t> </a:t>
            </a:r>
            <a:r>
              <a:rPr lang="de-DE" err="1">
                <a:highlight>
                  <a:srgbClr val="7DDEDC"/>
                </a:highlight>
                <a:sym typeface="Wingdings" panose="05000000000000000000" pitchFamily="2" charset="2"/>
              </a:rPr>
              <a:t>test</a:t>
            </a:r>
            <a:r>
              <a:rPr lang="de-DE">
                <a:highlight>
                  <a:srgbClr val="7DDEDC"/>
                </a:highlight>
                <a:sym typeface="Wingdings" panose="05000000000000000000" pitchFamily="2" charset="2"/>
              </a:rPr>
              <a:t> 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sym typeface="Wingdings" panose="05000000000000000000" pitchFamily="2" charset="2"/>
              </a:rPr>
              <a:t>Large: </a:t>
            </a:r>
            <a:r>
              <a:rPr lang="de-DE">
                <a:highlight>
                  <a:srgbClr val="7DDEDC"/>
                </a:highlight>
                <a:sym typeface="Wingdings" panose="05000000000000000000" pitchFamily="2" charset="2"/>
              </a:rPr>
              <a:t>565,499,313,531</a:t>
            </a:r>
            <a:r>
              <a:rPr lang="de-DE">
                <a:sym typeface="Wingdings" panose="05000000000000000000" pitchFamily="2" charset="2"/>
              </a:rPr>
              <a:t>  </a:t>
            </a:r>
            <a:r>
              <a:rPr lang="de-DE" err="1">
                <a:highlight>
                  <a:srgbClr val="7DDEDC"/>
                </a:highlight>
                <a:sym typeface="Wingdings" panose="05000000000000000000" pitchFamily="2" charset="2"/>
              </a:rPr>
              <a:t>test</a:t>
            </a:r>
            <a:r>
              <a:rPr lang="de-DE">
                <a:highlight>
                  <a:srgbClr val="7DDEDC"/>
                </a:highlight>
                <a:sym typeface="Wingdings" panose="05000000000000000000" pitchFamily="2" charset="2"/>
              </a:rPr>
              <a:t> 2</a:t>
            </a:r>
            <a:endParaRPr lang="de-DE">
              <a:highlight>
                <a:srgbClr val="7DDEDC"/>
              </a:highlight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13FE2D2-19B8-5F5B-8135-9BC917CF883E}"/>
              </a:ext>
            </a:extLst>
          </p:cNvPr>
          <p:cNvSpPr txBox="1"/>
          <p:nvPr/>
        </p:nvSpPr>
        <p:spPr>
          <a:xfrm>
            <a:off x="6466812" y="5056052"/>
            <a:ext cx="180953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/>
              <a:t>Checks </a:t>
            </a:r>
            <a:r>
              <a:rPr lang="de-DE" err="1"/>
              <a:t>only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2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sqr</a:t>
            </a:r>
            <a:r>
              <a:rPr lang="de-DE"/>
              <a:t>(N)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A05A89A-4E2C-2474-7799-EB2036CD9974}"/>
              </a:ext>
            </a:extLst>
          </p:cNvPr>
          <p:cNvSpPr txBox="1"/>
          <p:nvPr/>
        </p:nvSpPr>
        <p:spPr>
          <a:xfrm>
            <a:off x="6466812" y="4253313"/>
            <a:ext cx="53423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b="1" err="1"/>
              <a:t>Logic</a:t>
            </a:r>
            <a:r>
              <a:rPr lang="de-DE" b="1"/>
              <a:t>: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69851EB-C2C0-8EE6-AA36-FD4D57F2EF29}"/>
              </a:ext>
            </a:extLst>
          </p:cNvPr>
          <p:cNvSpPr txBox="1"/>
          <p:nvPr/>
        </p:nvSpPr>
        <p:spPr>
          <a:xfrm>
            <a:off x="10321819" y="5056051"/>
            <a:ext cx="180953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Skipping even numbers after 2</a:t>
            </a:r>
            <a:endParaRPr lang="de-DE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0ACF5C5D-0BD7-ECF0-159A-C40F74E1D012}"/>
              </a:ext>
            </a:extLst>
          </p:cNvPr>
          <p:cNvGrpSpPr/>
          <p:nvPr/>
        </p:nvGrpSpPr>
        <p:grpSpPr>
          <a:xfrm flipH="1">
            <a:off x="10896285" y="164324"/>
            <a:ext cx="1232925" cy="1081094"/>
            <a:chOff x="43424" y="166682"/>
            <a:chExt cx="1232925" cy="1081094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833A15D8-18B7-99D4-F8FD-6681A297A4F1}"/>
                </a:ext>
              </a:extLst>
            </p:cNvPr>
            <p:cNvSpPr/>
            <p:nvPr/>
          </p:nvSpPr>
          <p:spPr>
            <a:xfrm>
              <a:off x="503424" y="581025"/>
              <a:ext cx="772925" cy="66675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346E5D02-2C88-71E6-1691-45BB59574BCC}"/>
                </a:ext>
              </a:extLst>
            </p:cNvPr>
            <p:cNvSpPr/>
            <p:nvPr/>
          </p:nvSpPr>
          <p:spPr>
            <a:xfrm>
              <a:off x="329244" y="166683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75599DA3-8AC5-18F6-2BFD-18914B881DD4}"/>
                </a:ext>
              </a:extLst>
            </p:cNvPr>
            <p:cNvSpPr/>
            <p:nvPr/>
          </p:nvSpPr>
          <p:spPr>
            <a:xfrm>
              <a:off x="43424" y="585785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F84DB97-51ED-0344-AB4E-26A6C8FB93FF}"/>
                </a:ext>
              </a:extLst>
            </p:cNvPr>
            <p:cNvSpPr/>
            <p:nvPr/>
          </p:nvSpPr>
          <p:spPr>
            <a:xfrm>
              <a:off x="43424" y="166682"/>
              <a:ext cx="258436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5" name="Grafik 34" descr="Ein Bild, das Text, Screenshot, Schrift enthält.">
            <a:extLst>
              <a:ext uri="{FF2B5EF4-FFF2-40B4-BE49-F238E27FC236}">
                <a16:creationId xmlns:a16="http://schemas.microsoft.com/office/drawing/2014/main" id="{FC95A365-88EE-DD81-C2F1-0A26EBB6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572" b="10829"/>
          <a:stretch>
            <a:fillRect/>
          </a:stretch>
        </p:blipFill>
        <p:spPr>
          <a:xfrm>
            <a:off x="72081" y="824232"/>
            <a:ext cx="5639627" cy="3614939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8AFA270C-966A-1F33-3BD2-AF11084BF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40" y="5150404"/>
            <a:ext cx="4824163" cy="712660"/>
          </a:xfrm>
          <a:prstGeom prst="rect">
            <a:avLst/>
          </a:prstGeom>
        </p:spPr>
      </p:pic>
      <p:pic>
        <p:nvPicPr>
          <p:cNvPr id="38" name="Grafik 37" descr="Pfeil: Kurve im Uhrzeigersinn mit einfarbiger Füllung">
            <a:extLst>
              <a:ext uri="{FF2B5EF4-FFF2-40B4-BE49-F238E27FC236}">
                <a16:creationId xmlns:a16="http://schemas.microsoft.com/office/drawing/2014/main" id="{D987CE8E-7203-CC68-FDE2-7A9D15A09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924818" y="4060381"/>
            <a:ext cx="1125056" cy="1125056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C6287492-1CF7-F81D-C8DC-7E0509B9C722}"/>
              </a:ext>
            </a:extLst>
          </p:cNvPr>
          <p:cNvSpPr txBox="1"/>
          <p:nvPr/>
        </p:nvSpPr>
        <p:spPr>
          <a:xfrm>
            <a:off x="7994061" y="5860435"/>
            <a:ext cx="228677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Checking for primality before storing the factor</a:t>
            </a:r>
            <a:endParaRPr lang="de-DE"/>
          </a:p>
        </p:txBody>
      </p:sp>
      <p:cxnSp>
        <p:nvCxnSpPr>
          <p:cNvPr id="5" name="Gerade Verbindung mit Pfeil 51">
            <a:extLst>
              <a:ext uri="{FF2B5EF4-FFF2-40B4-BE49-F238E27FC236}">
                <a16:creationId xmlns:a16="http://schemas.microsoft.com/office/drawing/2014/main" id="{27C6CCEF-C8A0-D92C-7536-71FB9D208A37}"/>
              </a:ext>
            </a:extLst>
          </p:cNvPr>
          <p:cNvCxnSpPr/>
          <p:nvPr/>
        </p:nvCxnSpPr>
        <p:spPr>
          <a:xfrm flipH="1">
            <a:off x="7963413" y="4580430"/>
            <a:ext cx="881604" cy="752921"/>
          </a:xfrm>
          <a:prstGeom prst="straightConnector1">
            <a:avLst/>
          </a:prstGeom>
          <a:ln w="57150">
            <a:solidFill>
              <a:srgbClr val="7DDEDC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Gerade Verbindung mit Pfeil 51">
            <a:extLst>
              <a:ext uri="{FF2B5EF4-FFF2-40B4-BE49-F238E27FC236}">
                <a16:creationId xmlns:a16="http://schemas.microsoft.com/office/drawing/2014/main" id="{6B2B6AC6-7F17-8DCC-2644-33DCF65834F0}"/>
              </a:ext>
            </a:extLst>
          </p:cNvPr>
          <p:cNvCxnSpPr/>
          <p:nvPr/>
        </p:nvCxnSpPr>
        <p:spPr>
          <a:xfrm>
            <a:off x="9471092" y="4660749"/>
            <a:ext cx="776261" cy="577867"/>
          </a:xfrm>
          <a:prstGeom prst="straightConnector1">
            <a:avLst/>
          </a:prstGeom>
          <a:ln w="57150">
            <a:solidFill>
              <a:srgbClr val="7DDEDC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51">
            <a:extLst>
              <a:ext uri="{FF2B5EF4-FFF2-40B4-BE49-F238E27FC236}">
                <a16:creationId xmlns:a16="http://schemas.microsoft.com/office/drawing/2014/main" id="{BB0EDAB8-E263-04AE-71D5-1435EA0445D5}"/>
              </a:ext>
            </a:extLst>
          </p:cNvPr>
          <p:cNvCxnSpPr/>
          <p:nvPr/>
        </p:nvCxnSpPr>
        <p:spPr>
          <a:xfrm flipH="1">
            <a:off x="9063165" y="4640155"/>
            <a:ext cx="57820" cy="1216298"/>
          </a:xfrm>
          <a:prstGeom prst="straightConnector1">
            <a:avLst/>
          </a:prstGeom>
          <a:ln w="57150">
            <a:solidFill>
              <a:srgbClr val="7DDEDC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0675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/>
      <p:bldP spid="23" grpId="0"/>
      <p:bldP spid="24" grpId="0"/>
      <p:bldP spid="25" grpId="0"/>
      <p:bldP spid="27" grpId="0"/>
      <p:bldP spid="2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C9AB14E2-B373-9E0F-4531-8D8847A99DCD}"/>
              </a:ext>
            </a:extLst>
          </p:cNvPr>
          <p:cNvCxnSpPr>
            <a:cxnSpLocks/>
          </p:cNvCxnSpPr>
          <p:nvPr/>
        </p:nvCxnSpPr>
        <p:spPr>
          <a:xfrm flipV="1">
            <a:off x="264642" y="581114"/>
            <a:ext cx="11673831" cy="67527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5FD5468D-C689-5B07-335B-56EB0436C599}"/>
              </a:ext>
            </a:extLst>
          </p:cNvPr>
          <p:cNvSpPr txBox="1"/>
          <p:nvPr/>
        </p:nvSpPr>
        <p:spPr>
          <a:xfrm>
            <a:off x="1263353" y="42727"/>
            <a:ext cx="9665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spc="600">
                <a:latin typeface="Algerian" panose="04020705040A02060702" pitchFamily="82" charset="0"/>
              </a:rPr>
              <a:t>Table of </a:t>
            </a:r>
            <a:r>
              <a:rPr lang="de-DE" sz="3600" spc="600" err="1">
                <a:latin typeface="Algerian" panose="04020705040A02060702" pitchFamily="82" charset="0"/>
              </a:rPr>
              <a:t>content</a:t>
            </a:r>
            <a:endParaRPr lang="de-DE" sz="3600" spc="600">
              <a:latin typeface="Algerian" panose="04020705040A02060702" pitchFamily="82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7102742-2010-EF6F-E54E-62291A95B469}"/>
              </a:ext>
            </a:extLst>
          </p:cNvPr>
          <p:cNvGrpSpPr/>
          <p:nvPr/>
        </p:nvGrpSpPr>
        <p:grpSpPr>
          <a:xfrm>
            <a:off x="195942" y="949021"/>
            <a:ext cx="4245429" cy="1247686"/>
            <a:chOff x="1408922" y="1350236"/>
            <a:chExt cx="4516018" cy="1822173"/>
          </a:xfrm>
        </p:grpSpPr>
        <p:sp>
          <p:nvSpPr>
            <p:cNvPr id="12" name="Gleichschenkliges Dreieck 11">
              <a:extLst>
                <a:ext uri="{FF2B5EF4-FFF2-40B4-BE49-F238E27FC236}">
                  <a16:creationId xmlns:a16="http://schemas.microsoft.com/office/drawing/2014/main" id="{AC87412E-1E49-DFEE-1F3F-8EC1F85E161A}"/>
                </a:ext>
              </a:extLst>
            </p:cNvPr>
            <p:cNvSpPr/>
            <p:nvPr/>
          </p:nvSpPr>
          <p:spPr>
            <a:xfrm rot="10800000">
              <a:off x="1408922" y="2597922"/>
              <a:ext cx="578500" cy="574486"/>
            </a:xfrm>
            <a:prstGeom prst="triangle">
              <a:avLst/>
            </a:prstGeom>
            <a:gradFill>
              <a:gsLst>
                <a:gs pos="0">
                  <a:srgbClr val="7DDEDC"/>
                </a:gs>
                <a:gs pos="74000">
                  <a:srgbClr val="DEFD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Parallelogramm 6">
              <a:extLst>
                <a:ext uri="{FF2B5EF4-FFF2-40B4-BE49-F238E27FC236}">
                  <a16:creationId xmlns:a16="http://schemas.microsoft.com/office/drawing/2014/main" id="{ECD5CB3F-4845-442B-865B-D93E40D5D1C6}"/>
                </a:ext>
              </a:extLst>
            </p:cNvPr>
            <p:cNvSpPr/>
            <p:nvPr/>
          </p:nvSpPr>
          <p:spPr>
            <a:xfrm>
              <a:off x="1520894" y="1350237"/>
              <a:ext cx="4404046" cy="1822172"/>
            </a:xfrm>
            <a:prstGeom prst="parallelogram">
              <a:avLst>
                <a:gd name="adj" fmla="val 45384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5DC5BAE6-4197-1C55-1C62-8D5AAA3A2E47}"/>
                </a:ext>
              </a:extLst>
            </p:cNvPr>
            <p:cNvSpPr/>
            <p:nvPr/>
          </p:nvSpPr>
          <p:spPr>
            <a:xfrm>
              <a:off x="1408922" y="1350236"/>
              <a:ext cx="1710292" cy="1247686"/>
            </a:xfrm>
            <a:custGeom>
              <a:avLst/>
              <a:gdLst>
                <a:gd name="connsiteX0" fmla="*/ 500681 w 1536012"/>
                <a:gd name="connsiteY0" fmla="*/ 0 h 1247686"/>
                <a:gd name="connsiteX1" fmla="*/ 912169 w 1536012"/>
                <a:gd name="connsiteY1" fmla="*/ 0 h 1247686"/>
                <a:gd name="connsiteX2" fmla="*/ 1536012 w 1536012"/>
                <a:gd name="connsiteY2" fmla="*/ 623843 h 1247686"/>
                <a:gd name="connsiteX3" fmla="*/ 912169 w 1536012"/>
                <a:gd name="connsiteY3" fmla="*/ 1247686 h 1247686"/>
                <a:gd name="connsiteX4" fmla="*/ 0 w 1536012"/>
                <a:gd name="connsiteY4" fmla="*/ 1247686 h 124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6012" h="1247686">
                  <a:moveTo>
                    <a:pt x="500681" y="0"/>
                  </a:moveTo>
                  <a:lnTo>
                    <a:pt x="912169" y="0"/>
                  </a:lnTo>
                  <a:cubicBezTo>
                    <a:pt x="1256708" y="0"/>
                    <a:pt x="1536012" y="279304"/>
                    <a:pt x="1536012" y="623843"/>
                  </a:cubicBezTo>
                  <a:cubicBezTo>
                    <a:pt x="1536012" y="968382"/>
                    <a:pt x="1256708" y="1247686"/>
                    <a:pt x="912169" y="1247686"/>
                  </a:cubicBezTo>
                  <a:lnTo>
                    <a:pt x="0" y="124768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DEFD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dist="38100" dir="10800000" sx="105000" sy="10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F486802-1139-7268-B355-AF8E1BD0BD63}"/>
              </a:ext>
            </a:extLst>
          </p:cNvPr>
          <p:cNvGrpSpPr/>
          <p:nvPr/>
        </p:nvGrpSpPr>
        <p:grpSpPr>
          <a:xfrm>
            <a:off x="195942" y="2805157"/>
            <a:ext cx="4245429" cy="1247686"/>
            <a:chOff x="1408922" y="1350236"/>
            <a:chExt cx="4516018" cy="1822173"/>
          </a:xfrm>
        </p:grpSpPr>
        <p:sp>
          <p:nvSpPr>
            <p:cNvPr id="19" name="Gleichschenkliges Dreieck 18">
              <a:extLst>
                <a:ext uri="{FF2B5EF4-FFF2-40B4-BE49-F238E27FC236}">
                  <a16:creationId xmlns:a16="http://schemas.microsoft.com/office/drawing/2014/main" id="{64B49D56-8243-03FC-867C-0D164704BB2A}"/>
                </a:ext>
              </a:extLst>
            </p:cNvPr>
            <p:cNvSpPr/>
            <p:nvPr/>
          </p:nvSpPr>
          <p:spPr>
            <a:xfrm rot="10800000">
              <a:off x="1408922" y="2597922"/>
              <a:ext cx="578500" cy="574486"/>
            </a:xfrm>
            <a:prstGeom prst="triangle">
              <a:avLst/>
            </a:prstGeom>
            <a:gradFill>
              <a:gsLst>
                <a:gs pos="0">
                  <a:srgbClr val="7DDEDC"/>
                </a:gs>
                <a:gs pos="74000">
                  <a:srgbClr val="DEFD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Parallelogramm 19">
              <a:extLst>
                <a:ext uri="{FF2B5EF4-FFF2-40B4-BE49-F238E27FC236}">
                  <a16:creationId xmlns:a16="http://schemas.microsoft.com/office/drawing/2014/main" id="{B0D6AC2E-829C-3941-C762-0D301BA72281}"/>
                </a:ext>
              </a:extLst>
            </p:cNvPr>
            <p:cNvSpPr/>
            <p:nvPr/>
          </p:nvSpPr>
          <p:spPr>
            <a:xfrm>
              <a:off x="1520894" y="1350237"/>
              <a:ext cx="4404046" cy="1822172"/>
            </a:xfrm>
            <a:prstGeom prst="parallelogram">
              <a:avLst>
                <a:gd name="adj" fmla="val 45384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A7620276-439E-A50A-39B4-B5E286769315}"/>
                </a:ext>
              </a:extLst>
            </p:cNvPr>
            <p:cNvSpPr/>
            <p:nvPr/>
          </p:nvSpPr>
          <p:spPr>
            <a:xfrm>
              <a:off x="1408922" y="1350236"/>
              <a:ext cx="1710292" cy="1247686"/>
            </a:xfrm>
            <a:custGeom>
              <a:avLst/>
              <a:gdLst>
                <a:gd name="connsiteX0" fmla="*/ 500681 w 1536012"/>
                <a:gd name="connsiteY0" fmla="*/ 0 h 1247686"/>
                <a:gd name="connsiteX1" fmla="*/ 912169 w 1536012"/>
                <a:gd name="connsiteY1" fmla="*/ 0 h 1247686"/>
                <a:gd name="connsiteX2" fmla="*/ 1536012 w 1536012"/>
                <a:gd name="connsiteY2" fmla="*/ 623843 h 1247686"/>
                <a:gd name="connsiteX3" fmla="*/ 912169 w 1536012"/>
                <a:gd name="connsiteY3" fmla="*/ 1247686 h 1247686"/>
                <a:gd name="connsiteX4" fmla="*/ 0 w 1536012"/>
                <a:gd name="connsiteY4" fmla="*/ 1247686 h 124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6012" h="1247686">
                  <a:moveTo>
                    <a:pt x="500681" y="0"/>
                  </a:moveTo>
                  <a:lnTo>
                    <a:pt x="912169" y="0"/>
                  </a:lnTo>
                  <a:cubicBezTo>
                    <a:pt x="1256708" y="0"/>
                    <a:pt x="1536012" y="279304"/>
                    <a:pt x="1536012" y="623843"/>
                  </a:cubicBezTo>
                  <a:cubicBezTo>
                    <a:pt x="1536012" y="968382"/>
                    <a:pt x="1256708" y="1247686"/>
                    <a:pt x="912169" y="1247686"/>
                  </a:cubicBezTo>
                  <a:lnTo>
                    <a:pt x="0" y="124768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DEFD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dist="38100" dir="10800000" sx="105000" sy="10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8DFBD4A-4EB5-290E-F7AF-E2FE9C7B4B32}"/>
              </a:ext>
            </a:extLst>
          </p:cNvPr>
          <p:cNvGrpSpPr/>
          <p:nvPr/>
        </p:nvGrpSpPr>
        <p:grpSpPr>
          <a:xfrm>
            <a:off x="248573" y="4661294"/>
            <a:ext cx="4245429" cy="1247686"/>
            <a:chOff x="1408922" y="1350236"/>
            <a:chExt cx="4516018" cy="1822173"/>
          </a:xfrm>
        </p:grpSpPr>
        <p:sp>
          <p:nvSpPr>
            <p:cNvPr id="23" name="Gleichschenkliges Dreieck 22">
              <a:extLst>
                <a:ext uri="{FF2B5EF4-FFF2-40B4-BE49-F238E27FC236}">
                  <a16:creationId xmlns:a16="http://schemas.microsoft.com/office/drawing/2014/main" id="{BDF4403E-1F43-B9E9-CBBE-FCFB4285F5A9}"/>
                </a:ext>
              </a:extLst>
            </p:cNvPr>
            <p:cNvSpPr/>
            <p:nvPr/>
          </p:nvSpPr>
          <p:spPr>
            <a:xfrm rot="10800000">
              <a:off x="1408922" y="2597922"/>
              <a:ext cx="578500" cy="574486"/>
            </a:xfrm>
            <a:prstGeom prst="triangle">
              <a:avLst/>
            </a:prstGeom>
            <a:gradFill>
              <a:gsLst>
                <a:gs pos="0">
                  <a:srgbClr val="7DDEDC"/>
                </a:gs>
                <a:gs pos="74000">
                  <a:srgbClr val="DEFD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Parallelogramm 23">
              <a:extLst>
                <a:ext uri="{FF2B5EF4-FFF2-40B4-BE49-F238E27FC236}">
                  <a16:creationId xmlns:a16="http://schemas.microsoft.com/office/drawing/2014/main" id="{BF3FD84B-8D67-7073-02D5-0F204053428E}"/>
                </a:ext>
              </a:extLst>
            </p:cNvPr>
            <p:cNvSpPr/>
            <p:nvPr/>
          </p:nvSpPr>
          <p:spPr>
            <a:xfrm>
              <a:off x="1520894" y="1350237"/>
              <a:ext cx="4404046" cy="1822172"/>
            </a:xfrm>
            <a:prstGeom prst="parallelogram">
              <a:avLst>
                <a:gd name="adj" fmla="val 45384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D8DCB662-A003-181D-0564-DB2C6CD0E12F}"/>
                </a:ext>
              </a:extLst>
            </p:cNvPr>
            <p:cNvSpPr/>
            <p:nvPr/>
          </p:nvSpPr>
          <p:spPr>
            <a:xfrm>
              <a:off x="1408922" y="1350236"/>
              <a:ext cx="1710292" cy="1247686"/>
            </a:xfrm>
            <a:custGeom>
              <a:avLst/>
              <a:gdLst>
                <a:gd name="connsiteX0" fmla="*/ 500681 w 1536012"/>
                <a:gd name="connsiteY0" fmla="*/ 0 h 1247686"/>
                <a:gd name="connsiteX1" fmla="*/ 912169 w 1536012"/>
                <a:gd name="connsiteY1" fmla="*/ 0 h 1247686"/>
                <a:gd name="connsiteX2" fmla="*/ 1536012 w 1536012"/>
                <a:gd name="connsiteY2" fmla="*/ 623843 h 1247686"/>
                <a:gd name="connsiteX3" fmla="*/ 912169 w 1536012"/>
                <a:gd name="connsiteY3" fmla="*/ 1247686 h 1247686"/>
                <a:gd name="connsiteX4" fmla="*/ 0 w 1536012"/>
                <a:gd name="connsiteY4" fmla="*/ 1247686 h 124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6012" h="1247686">
                  <a:moveTo>
                    <a:pt x="500681" y="0"/>
                  </a:moveTo>
                  <a:lnTo>
                    <a:pt x="912169" y="0"/>
                  </a:lnTo>
                  <a:cubicBezTo>
                    <a:pt x="1256708" y="0"/>
                    <a:pt x="1536012" y="279304"/>
                    <a:pt x="1536012" y="623843"/>
                  </a:cubicBezTo>
                  <a:cubicBezTo>
                    <a:pt x="1536012" y="968382"/>
                    <a:pt x="1256708" y="1247686"/>
                    <a:pt x="912169" y="1247686"/>
                  </a:cubicBezTo>
                  <a:lnTo>
                    <a:pt x="0" y="124768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DEFD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dist="38100" dir="10800000" sx="105000" sy="10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E5D9CB7C-4B28-CC1F-D126-3EBF970A9B99}"/>
              </a:ext>
            </a:extLst>
          </p:cNvPr>
          <p:cNvGrpSpPr/>
          <p:nvPr/>
        </p:nvGrpSpPr>
        <p:grpSpPr>
          <a:xfrm>
            <a:off x="6748531" y="949020"/>
            <a:ext cx="4245429" cy="1247686"/>
            <a:chOff x="1408922" y="1350236"/>
            <a:chExt cx="4516018" cy="1822173"/>
          </a:xfrm>
        </p:grpSpPr>
        <p:sp>
          <p:nvSpPr>
            <p:cNvPr id="27" name="Gleichschenkliges Dreieck 26">
              <a:extLst>
                <a:ext uri="{FF2B5EF4-FFF2-40B4-BE49-F238E27FC236}">
                  <a16:creationId xmlns:a16="http://schemas.microsoft.com/office/drawing/2014/main" id="{30AA6B72-336F-1F8B-5203-77E7EED6DB11}"/>
                </a:ext>
              </a:extLst>
            </p:cNvPr>
            <p:cNvSpPr/>
            <p:nvPr/>
          </p:nvSpPr>
          <p:spPr>
            <a:xfrm rot="10800000">
              <a:off x="1408922" y="2597922"/>
              <a:ext cx="578500" cy="574486"/>
            </a:xfrm>
            <a:prstGeom prst="triangle">
              <a:avLst/>
            </a:prstGeom>
            <a:gradFill>
              <a:gsLst>
                <a:gs pos="0">
                  <a:srgbClr val="7DDEDC"/>
                </a:gs>
                <a:gs pos="74000">
                  <a:srgbClr val="DEFD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Parallelogramm 27">
              <a:extLst>
                <a:ext uri="{FF2B5EF4-FFF2-40B4-BE49-F238E27FC236}">
                  <a16:creationId xmlns:a16="http://schemas.microsoft.com/office/drawing/2014/main" id="{C0D1C4AF-DAFA-1D2C-ECE7-295F6FB2D668}"/>
                </a:ext>
              </a:extLst>
            </p:cNvPr>
            <p:cNvSpPr/>
            <p:nvPr/>
          </p:nvSpPr>
          <p:spPr>
            <a:xfrm>
              <a:off x="1520894" y="1350237"/>
              <a:ext cx="4404046" cy="1822172"/>
            </a:xfrm>
            <a:prstGeom prst="parallelogram">
              <a:avLst>
                <a:gd name="adj" fmla="val 45384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68C4602E-4C23-5348-EE04-D984E605377F}"/>
                </a:ext>
              </a:extLst>
            </p:cNvPr>
            <p:cNvSpPr/>
            <p:nvPr/>
          </p:nvSpPr>
          <p:spPr>
            <a:xfrm>
              <a:off x="1408922" y="1350236"/>
              <a:ext cx="1710292" cy="1247686"/>
            </a:xfrm>
            <a:custGeom>
              <a:avLst/>
              <a:gdLst>
                <a:gd name="connsiteX0" fmla="*/ 500681 w 1536012"/>
                <a:gd name="connsiteY0" fmla="*/ 0 h 1247686"/>
                <a:gd name="connsiteX1" fmla="*/ 912169 w 1536012"/>
                <a:gd name="connsiteY1" fmla="*/ 0 h 1247686"/>
                <a:gd name="connsiteX2" fmla="*/ 1536012 w 1536012"/>
                <a:gd name="connsiteY2" fmla="*/ 623843 h 1247686"/>
                <a:gd name="connsiteX3" fmla="*/ 912169 w 1536012"/>
                <a:gd name="connsiteY3" fmla="*/ 1247686 h 1247686"/>
                <a:gd name="connsiteX4" fmla="*/ 0 w 1536012"/>
                <a:gd name="connsiteY4" fmla="*/ 1247686 h 124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6012" h="1247686">
                  <a:moveTo>
                    <a:pt x="500681" y="0"/>
                  </a:moveTo>
                  <a:lnTo>
                    <a:pt x="912169" y="0"/>
                  </a:lnTo>
                  <a:cubicBezTo>
                    <a:pt x="1256708" y="0"/>
                    <a:pt x="1536012" y="279304"/>
                    <a:pt x="1536012" y="623843"/>
                  </a:cubicBezTo>
                  <a:cubicBezTo>
                    <a:pt x="1536012" y="968382"/>
                    <a:pt x="1256708" y="1247686"/>
                    <a:pt x="912169" y="1247686"/>
                  </a:cubicBezTo>
                  <a:lnTo>
                    <a:pt x="0" y="124768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DEFD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dist="38100" dir="10800000" sx="105000" sy="10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664289F0-73A9-202C-3A88-01B91BE92527}"/>
              </a:ext>
            </a:extLst>
          </p:cNvPr>
          <p:cNvGrpSpPr/>
          <p:nvPr/>
        </p:nvGrpSpPr>
        <p:grpSpPr>
          <a:xfrm>
            <a:off x="6754106" y="2805156"/>
            <a:ext cx="4245429" cy="1247686"/>
            <a:chOff x="1408922" y="1350236"/>
            <a:chExt cx="4516018" cy="1822173"/>
          </a:xfrm>
        </p:grpSpPr>
        <p:sp>
          <p:nvSpPr>
            <p:cNvPr id="31" name="Gleichschenkliges Dreieck 30">
              <a:extLst>
                <a:ext uri="{FF2B5EF4-FFF2-40B4-BE49-F238E27FC236}">
                  <a16:creationId xmlns:a16="http://schemas.microsoft.com/office/drawing/2014/main" id="{88948D8D-B69D-A674-3580-5045DFEA5168}"/>
                </a:ext>
              </a:extLst>
            </p:cNvPr>
            <p:cNvSpPr/>
            <p:nvPr/>
          </p:nvSpPr>
          <p:spPr>
            <a:xfrm rot="10800000">
              <a:off x="1408922" y="2597922"/>
              <a:ext cx="578500" cy="574486"/>
            </a:xfrm>
            <a:prstGeom prst="triangle">
              <a:avLst/>
            </a:prstGeom>
            <a:gradFill>
              <a:gsLst>
                <a:gs pos="0">
                  <a:srgbClr val="7DDEDC"/>
                </a:gs>
                <a:gs pos="74000">
                  <a:srgbClr val="DEFD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Parallelogramm 31">
              <a:extLst>
                <a:ext uri="{FF2B5EF4-FFF2-40B4-BE49-F238E27FC236}">
                  <a16:creationId xmlns:a16="http://schemas.microsoft.com/office/drawing/2014/main" id="{0D0C041E-F5C8-A52E-DFFA-881E605A9339}"/>
                </a:ext>
              </a:extLst>
            </p:cNvPr>
            <p:cNvSpPr/>
            <p:nvPr/>
          </p:nvSpPr>
          <p:spPr>
            <a:xfrm>
              <a:off x="1520894" y="1350237"/>
              <a:ext cx="4404046" cy="1822172"/>
            </a:xfrm>
            <a:prstGeom prst="parallelogram">
              <a:avLst>
                <a:gd name="adj" fmla="val 45384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D4A3CE2C-3C46-1763-19AD-E738E1170C86}"/>
                </a:ext>
              </a:extLst>
            </p:cNvPr>
            <p:cNvSpPr/>
            <p:nvPr/>
          </p:nvSpPr>
          <p:spPr>
            <a:xfrm>
              <a:off x="1408922" y="1350236"/>
              <a:ext cx="1710292" cy="1247686"/>
            </a:xfrm>
            <a:custGeom>
              <a:avLst/>
              <a:gdLst>
                <a:gd name="connsiteX0" fmla="*/ 500681 w 1536012"/>
                <a:gd name="connsiteY0" fmla="*/ 0 h 1247686"/>
                <a:gd name="connsiteX1" fmla="*/ 912169 w 1536012"/>
                <a:gd name="connsiteY1" fmla="*/ 0 h 1247686"/>
                <a:gd name="connsiteX2" fmla="*/ 1536012 w 1536012"/>
                <a:gd name="connsiteY2" fmla="*/ 623843 h 1247686"/>
                <a:gd name="connsiteX3" fmla="*/ 912169 w 1536012"/>
                <a:gd name="connsiteY3" fmla="*/ 1247686 h 1247686"/>
                <a:gd name="connsiteX4" fmla="*/ 0 w 1536012"/>
                <a:gd name="connsiteY4" fmla="*/ 1247686 h 124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6012" h="1247686">
                  <a:moveTo>
                    <a:pt x="500681" y="0"/>
                  </a:moveTo>
                  <a:lnTo>
                    <a:pt x="912169" y="0"/>
                  </a:lnTo>
                  <a:cubicBezTo>
                    <a:pt x="1256708" y="0"/>
                    <a:pt x="1536012" y="279304"/>
                    <a:pt x="1536012" y="623843"/>
                  </a:cubicBezTo>
                  <a:cubicBezTo>
                    <a:pt x="1536012" y="968382"/>
                    <a:pt x="1256708" y="1247686"/>
                    <a:pt x="912169" y="1247686"/>
                  </a:cubicBezTo>
                  <a:lnTo>
                    <a:pt x="0" y="124768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DEFD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dist="38100" dir="10800000" sx="105000" sy="10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54FAD3C0-B5CD-7895-E16E-EB60951736EF}"/>
              </a:ext>
            </a:extLst>
          </p:cNvPr>
          <p:cNvGrpSpPr/>
          <p:nvPr/>
        </p:nvGrpSpPr>
        <p:grpSpPr>
          <a:xfrm>
            <a:off x="6748531" y="4749690"/>
            <a:ext cx="4245429" cy="1247686"/>
            <a:chOff x="1408922" y="1350236"/>
            <a:chExt cx="4516018" cy="1822173"/>
          </a:xfrm>
        </p:grpSpPr>
        <p:sp>
          <p:nvSpPr>
            <p:cNvPr id="35" name="Gleichschenkliges Dreieck 34">
              <a:extLst>
                <a:ext uri="{FF2B5EF4-FFF2-40B4-BE49-F238E27FC236}">
                  <a16:creationId xmlns:a16="http://schemas.microsoft.com/office/drawing/2014/main" id="{B66D1848-EDC3-62DA-C1D5-5BFFB648CFDB}"/>
                </a:ext>
              </a:extLst>
            </p:cNvPr>
            <p:cNvSpPr/>
            <p:nvPr/>
          </p:nvSpPr>
          <p:spPr>
            <a:xfrm rot="10800000">
              <a:off x="1408922" y="2597922"/>
              <a:ext cx="578500" cy="574486"/>
            </a:xfrm>
            <a:prstGeom prst="triangle">
              <a:avLst/>
            </a:prstGeom>
            <a:gradFill>
              <a:gsLst>
                <a:gs pos="0">
                  <a:srgbClr val="7DDEDC"/>
                </a:gs>
                <a:gs pos="74000">
                  <a:srgbClr val="DEFD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Parallelogramm 35">
              <a:extLst>
                <a:ext uri="{FF2B5EF4-FFF2-40B4-BE49-F238E27FC236}">
                  <a16:creationId xmlns:a16="http://schemas.microsoft.com/office/drawing/2014/main" id="{53DBBA0E-3741-96D8-72AA-BFC8CFADFE9D}"/>
                </a:ext>
              </a:extLst>
            </p:cNvPr>
            <p:cNvSpPr/>
            <p:nvPr/>
          </p:nvSpPr>
          <p:spPr>
            <a:xfrm>
              <a:off x="1520894" y="1350237"/>
              <a:ext cx="4404046" cy="1822172"/>
            </a:xfrm>
            <a:prstGeom prst="parallelogram">
              <a:avLst>
                <a:gd name="adj" fmla="val 45384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10800000" sx="104000" sy="104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76B32A35-E885-2A71-02FA-EE2FE42E7471}"/>
                </a:ext>
              </a:extLst>
            </p:cNvPr>
            <p:cNvSpPr/>
            <p:nvPr/>
          </p:nvSpPr>
          <p:spPr>
            <a:xfrm>
              <a:off x="1408922" y="1350236"/>
              <a:ext cx="1710292" cy="1247686"/>
            </a:xfrm>
            <a:custGeom>
              <a:avLst/>
              <a:gdLst>
                <a:gd name="connsiteX0" fmla="*/ 500681 w 1536012"/>
                <a:gd name="connsiteY0" fmla="*/ 0 h 1247686"/>
                <a:gd name="connsiteX1" fmla="*/ 912169 w 1536012"/>
                <a:gd name="connsiteY1" fmla="*/ 0 h 1247686"/>
                <a:gd name="connsiteX2" fmla="*/ 1536012 w 1536012"/>
                <a:gd name="connsiteY2" fmla="*/ 623843 h 1247686"/>
                <a:gd name="connsiteX3" fmla="*/ 912169 w 1536012"/>
                <a:gd name="connsiteY3" fmla="*/ 1247686 h 1247686"/>
                <a:gd name="connsiteX4" fmla="*/ 0 w 1536012"/>
                <a:gd name="connsiteY4" fmla="*/ 1247686 h 1247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6012" h="1247686">
                  <a:moveTo>
                    <a:pt x="500681" y="0"/>
                  </a:moveTo>
                  <a:lnTo>
                    <a:pt x="912169" y="0"/>
                  </a:lnTo>
                  <a:cubicBezTo>
                    <a:pt x="1256708" y="0"/>
                    <a:pt x="1536012" y="279304"/>
                    <a:pt x="1536012" y="623843"/>
                  </a:cubicBezTo>
                  <a:cubicBezTo>
                    <a:pt x="1536012" y="968382"/>
                    <a:pt x="1256708" y="1247686"/>
                    <a:pt x="912169" y="1247686"/>
                  </a:cubicBezTo>
                  <a:lnTo>
                    <a:pt x="0" y="124768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DEFD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dist="38100" dir="10800000" sx="105000" sy="105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</p:grpSp>
      <p:sp>
        <p:nvSpPr>
          <p:cNvPr id="38" name="Textfeld 37">
            <a:extLst>
              <a:ext uri="{FF2B5EF4-FFF2-40B4-BE49-F238E27FC236}">
                <a16:creationId xmlns:a16="http://schemas.microsoft.com/office/drawing/2014/main" id="{E869F1E3-7153-74C9-A45F-DC60FB16D958}"/>
              </a:ext>
            </a:extLst>
          </p:cNvPr>
          <p:cNvSpPr txBox="1"/>
          <p:nvPr/>
        </p:nvSpPr>
        <p:spPr>
          <a:xfrm>
            <a:off x="735053" y="936318"/>
            <a:ext cx="622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>
                <a:latin typeface="Showcard Gothic" panose="04020904020102020604" pitchFamily="82" charset="0"/>
              </a:rPr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062F257-4AC9-92CF-CA8D-7BF768ACE69D}"/>
              </a:ext>
            </a:extLst>
          </p:cNvPr>
          <p:cNvSpPr txBox="1"/>
          <p:nvPr/>
        </p:nvSpPr>
        <p:spPr>
          <a:xfrm>
            <a:off x="739780" y="2731036"/>
            <a:ext cx="622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>
                <a:latin typeface="Showcard Gothic" panose="04020904020102020604" pitchFamily="82" charset="0"/>
              </a:rPr>
              <a:t>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27C453F6-3EA8-CD1E-AF15-82FF2B5FBA17}"/>
              </a:ext>
            </a:extLst>
          </p:cNvPr>
          <p:cNvSpPr txBox="1"/>
          <p:nvPr/>
        </p:nvSpPr>
        <p:spPr>
          <a:xfrm>
            <a:off x="739780" y="4645601"/>
            <a:ext cx="622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>
                <a:latin typeface="Showcard Gothic" panose="04020904020102020604" pitchFamily="82" charset="0"/>
              </a:rPr>
              <a:t>3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BC04E8F-424F-695B-5803-C0D42408D0BE}"/>
              </a:ext>
            </a:extLst>
          </p:cNvPr>
          <p:cNvSpPr txBox="1"/>
          <p:nvPr/>
        </p:nvSpPr>
        <p:spPr>
          <a:xfrm>
            <a:off x="7241193" y="927401"/>
            <a:ext cx="622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>
                <a:latin typeface="Showcard Gothic" panose="04020904020102020604" pitchFamily="82" charset="0"/>
              </a:rPr>
              <a:t>4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553192F-2623-FF7B-B698-3FE6294AB5DE}"/>
              </a:ext>
            </a:extLst>
          </p:cNvPr>
          <p:cNvSpPr txBox="1"/>
          <p:nvPr/>
        </p:nvSpPr>
        <p:spPr>
          <a:xfrm>
            <a:off x="7292369" y="2783537"/>
            <a:ext cx="622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>
                <a:latin typeface="Showcard Gothic" panose="04020904020102020604" pitchFamily="82" charset="0"/>
              </a:rPr>
              <a:t>5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CBE1B129-6A19-8C88-9BC5-B3E055D41799}"/>
              </a:ext>
            </a:extLst>
          </p:cNvPr>
          <p:cNvSpPr txBox="1"/>
          <p:nvPr/>
        </p:nvSpPr>
        <p:spPr>
          <a:xfrm>
            <a:off x="7292369" y="4761352"/>
            <a:ext cx="622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>
                <a:latin typeface="Showcard Gothic" panose="04020904020102020604" pitchFamily="82" charset="0"/>
              </a:rPr>
              <a:t>6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9CFCCD5-7F55-AA5A-7276-D8783BE83023}"/>
              </a:ext>
            </a:extLst>
          </p:cNvPr>
          <p:cNvSpPr txBox="1"/>
          <p:nvPr/>
        </p:nvSpPr>
        <p:spPr>
          <a:xfrm>
            <a:off x="1865192" y="972887"/>
            <a:ext cx="2124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err="1">
                <a:latin typeface="Aptos Display" panose="020B0004020202020204" pitchFamily="34" charset="0"/>
              </a:rPr>
              <a:t>Introduction</a:t>
            </a:r>
            <a:endParaRPr lang="de-DE" sz="2400" b="1">
              <a:latin typeface="Aptos Display" panose="020B0004020202020204" pitchFamily="34" charset="0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5A617672-CB0A-2FB9-4739-C946D2A8E639}"/>
              </a:ext>
            </a:extLst>
          </p:cNvPr>
          <p:cNvSpPr txBox="1"/>
          <p:nvPr/>
        </p:nvSpPr>
        <p:spPr>
          <a:xfrm>
            <a:off x="1749668" y="1446389"/>
            <a:ext cx="2124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Prime </a:t>
            </a:r>
            <a:r>
              <a:rPr lang="de-DE" sz="1600" err="1"/>
              <a:t>numbers</a:t>
            </a:r>
            <a:r>
              <a:rPr lang="de-DE" sz="1600"/>
              <a:t> &amp; RSA </a:t>
            </a:r>
            <a:r>
              <a:rPr lang="de-DE" sz="1600" err="1"/>
              <a:t>Crytosystem</a:t>
            </a:r>
            <a:endParaRPr lang="de-DE" sz="160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70AC64C-8D9D-1EBF-B60A-E3A80E629A31}"/>
              </a:ext>
            </a:extLst>
          </p:cNvPr>
          <p:cNvSpPr txBox="1"/>
          <p:nvPr/>
        </p:nvSpPr>
        <p:spPr>
          <a:xfrm>
            <a:off x="1865191" y="2845574"/>
            <a:ext cx="2124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latin typeface="Aptos Display" panose="020B0004020202020204" pitchFamily="34" charset="0"/>
              </a:rPr>
              <a:t>Task 2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A220325E-C32D-D6B3-9348-BA5AAF423596}"/>
              </a:ext>
            </a:extLst>
          </p:cNvPr>
          <p:cNvSpPr txBox="1"/>
          <p:nvPr/>
        </p:nvSpPr>
        <p:spPr>
          <a:xfrm>
            <a:off x="1865192" y="4761352"/>
            <a:ext cx="2124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latin typeface="Aptos Display" panose="020B0004020202020204" pitchFamily="34" charset="0"/>
              </a:rPr>
              <a:t>Task 3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CC496F1-8D7B-5474-7580-1208CF44A764}"/>
              </a:ext>
            </a:extLst>
          </p:cNvPr>
          <p:cNvSpPr txBox="1"/>
          <p:nvPr/>
        </p:nvSpPr>
        <p:spPr>
          <a:xfrm>
            <a:off x="8461608" y="996612"/>
            <a:ext cx="2124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latin typeface="Aptos Display" panose="020B0004020202020204" pitchFamily="34" charset="0"/>
              </a:rPr>
              <a:t>Task 4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6112229E-0A5D-B076-CA4E-ED9C37CA92FB}"/>
              </a:ext>
            </a:extLst>
          </p:cNvPr>
          <p:cNvSpPr txBox="1"/>
          <p:nvPr/>
        </p:nvSpPr>
        <p:spPr>
          <a:xfrm>
            <a:off x="8461609" y="2845574"/>
            <a:ext cx="2124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>
                <a:latin typeface="Aptos Display" panose="020B0004020202020204" pitchFamily="34" charset="0"/>
              </a:rPr>
              <a:t>Task 5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A08F952A-A957-FD2F-9178-74A99C5BDEE5}"/>
              </a:ext>
            </a:extLst>
          </p:cNvPr>
          <p:cNvSpPr txBox="1"/>
          <p:nvPr/>
        </p:nvSpPr>
        <p:spPr>
          <a:xfrm>
            <a:off x="8461608" y="4761352"/>
            <a:ext cx="2124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err="1">
                <a:latin typeface="Aptos Display" panose="020B0004020202020204" pitchFamily="34" charset="0"/>
              </a:rPr>
              <a:t>Conclusion</a:t>
            </a:r>
            <a:endParaRPr lang="de-DE" sz="2400" b="1">
              <a:latin typeface="Aptos Display" panose="020B0004020202020204" pitchFamily="34" charset="0"/>
            </a:endParaRP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9C3D88DE-8EA4-E244-04D0-702A9450B240}"/>
              </a:ext>
            </a:extLst>
          </p:cNvPr>
          <p:cNvSpPr txBox="1"/>
          <p:nvPr/>
        </p:nvSpPr>
        <p:spPr>
          <a:xfrm>
            <a:off x="1749667" y="3271384"/>
            <a:ext cx="2124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err="1"/>
              <a:t>Two</a:t>
            </a:r>
            <a:r>
              <a:rPr lang="de-DE" sz="1600"/>
              <a:t> prime </a:t>
            </a:r>
            <a:r>
              <a:rPr lang="de-DE" sz="1600" err="1"/>
              <a:t>number-related</a:t>
            </a:r>
            <a:r>
              <a:rPr lang="de-DE" sz="1600"/>
              <a:t> </a:t>
            </a:r>
            <a:r>
              <a:rPr lang="de-DE" sz="1600" err="1"/>
              <a:t>functions</a:t>
            </a:r>
            <a:endParaRPr lang="de-DE" sz="160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25497C22-452D-EEE3-CEDB-1BC7AF33681E}"/>
              </a:ext>
            </a:extLst>
          </p:cNvPr>
          <p:cNvSpPr txBox="1"/>
          <p:nvPr/>
        </p:nvSpPr>
        <p:spPr>
          <a:xfrm>
            <a:off x="1749666" y="5221337"/>
            <a:ext cx="2124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List of prime </a:t>
            </a:r>
            <a:r>
              <a:rPr lang="de-DE" sz="1600" err="1"/>
              <a:t>numbers</a:t>
            </a:r>
            <a:endParaRPr lang="de-DE" sz="1600"/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E83A05AA-A362-5DDE-C0BB-CA61D83A88CF}"/>
              </a:ext>
            </a:extLst>
          </p:cNvPr>
          <p:cNvSpPr txBox="1"/>
          <p:nvPr/>
        </p:nvSpPr>
        <p:spPr>
          <a:xfrm>
            <a:off x="8307669" y="1441439"/>
            <a:ext cx="2124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Prime </a:t>
            </a:r>
            <a:r>
              <a:rPr lang="de-DE" sz="1600" err="1"/>
              <a:t>numbers</a:t>
            </a:r>
            <a:r>
              <a:rPr lang="de-DE" sz="1600"/>
              <a:t> </a:t>
            </a:r>
            <a:r>
              <a:rPr lang="de-DE" sz="1600" err="1"/>
              <a:t>theorem</a:t>
            </a:r>
            <a:endParaRPr lang="de-DE" sz="160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1FE78FB4-4CB8-F914-9BDE-2CF46ABFDCB0}"/>
              </a:ext>
            </a:extLst>
          </p:cNvPr>
          <p:cNvSpPr txBox="1"/>
          <p:nvPr/>
        </p:nvSpPr>
        <p:spPr>
          <a:xfrm>
            <a:off x="8341210" y="3269645"/>
            <a:ext cx="2124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err="1"/>
              <a:t>Largest</a:t>
            </a:r>
            <a:r>
              <a:rPr lang="de-DE" sz="1600"/>
              <a:t> prime </a:t>
            </a:r>
            <a:r>
              <a:rPr lang="de-DE" sz="1600" err="1"/>
              <a:t>factor</a:t>
            </a:r>
            <a:endParaRPr lang="de-DE" sz="1600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EB58ECBB-0132-99A9-C6E1-B9D0FC3202F0}"/>
              </a:ext>
            </a:extLst>
          </p:cNvPr>
          <p:cNvSpPr txBox="1"/>
          <p:nvPr/>
        </p:nvSpPr>
        <p:spPr>
          <a:xfrm>
            <a:off x="8311481" y="5176850"/>
            <a:ext cx="212443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600" err="1"/>
              <a:t>Thank</a:t>
            </a:r>
            <a:r>
              <a:rPr lang="de-DE" sz="1600"/>
              <a:t> </a:t>
            </a:r>
            <a:r>
              <a:rPr lang="de-DE" sz="1600" err="1"/>
              <a:t>you</a:t>
            </a:r>
            <a:r>
              <a:rPr lang="de-DE" sz="1600"/>
              <a:t> </a:t>
            </a:r>
            <a:r>
              <a:rPr lang="de-DE" sz="1600" err="1"/>
              <a:t>for</a:t>
            </a:r>
            <a:r>
              <a:rPr lang="de-DE" sz="1600"/>
              <a:t> </a:t>
            </a:r>
            <a:r>
              <a:rPr lang="de-DE" sz="1600" err="1"/>
              <a:t>your</a:t>
            </a:r>
            <a:r>
              <a:rPr lang="de-DE" sz="1600"/>
              <a:t> Attention</a:t>
            </a:r>
          </a:p>
        </p:txBody>
      </p:sp>
    </p:spTree>
    <p:extLst>
      <p:ext uri="{BB962C8B-B14F-4D97-AF65-F5344CB8AC3E}">
        <p14:creationId xmlns:p14="http://schemas.microsoft.com/office/powerpoint/2010/main" val="82221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F369B45-EC40-651B-31AD-701E778FC197}"/>
              </a:ext>
            </a:extLst>
          </p:cNvPr>
          <p:cNvSpPr/>
          <p:nvPr/>
        </p:nvSpPr>
        <p:spPr>
          <a:xfrm>
            <a:off x="467572" y="-4033096"/>
            <a:ext cx="11419558" cy="395425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dist="38100" dir="2700000">
              <a:srgbClr val="000000">
                <a:alpha val="0"/>
              </a:srgbClr>
            </a:outerShdw>
            <a:reflection stA="80000" endPos="54000" dist="11557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C62C49-8B43-01BB-C4BF-1A580F377B2F}"/>
              </a:ext>
            </a:extLst>
          </p:cNvPr>
          <p:cNvSpPr txBox="1"/>
          <p:nvPr/>
        </p:nvSpPr>
        <p:spPr>
          <a:xfrm>
            <a:off x="775831" y="1540082"/>
            <a:ext cx="1090795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b="1">
                <a:solidFill>
                  <a:srgbClr val="FFFFFF"/>
                </a:solidFill>
                <a:latin typeface="Showcard Gothic"/>
              </a:rPr>
              <a:t>Thank you</a:t>
            </a:r>
            <a:endParaRPr lang="en-US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9988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7608B668-93A5-6B7C-FA60-6F41A5347267}"/>
              </a:ext>
            </a:extLst>
          </p:cNvPr>
          <p:cNvGrpSpPr/>
          <p:nvPr/>
        </p:nvGrpSpPr>
        <p:grpSpPr>
          <a:xfrm>
            <a:off x="0" y="0"/>
            <a:ext cx="11958917" cy="6858000"/>
            <a:chOff x="0" y="0"/>
            <a:chExt cx="11958917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D6BDE7C-1AA4-F7A3-695D-A58DAC4BE16C}"/>
                </a:ext>
              </a:extLst>
            </p:cNvPr>
            <p:cNvSpPr/>
            <p:nvPr/>
          </p:nvSpPr>
          <p:spPr>
            <a:xfrm>
              <a:off x="0" y="0"/>
              <a:ext cx="11573435" cy="6858000"/>
            </a:xfrm>
            <a:prstGeom prst="rect">
              <a:avLst/>
            </a:prstGeom>
            <a:solidFill>
              <a:srgbClr val="189E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Rechteck: obere Ecken abgerundet 2">
              <a:extLst>
                <a:ext uri="{FF2B5EF4-FFF2-40B4-BE49-F238E27FC236}">
                  <a16:creationId xmlns:a16="http://schemas.microsoft.com/office/drawing/2014/main" id="{60ACB217-3AC1-E307-784C-DC824C28C6B7}"/>
                </a:ext>
              </a:extLst>
            </p:cNvPr>
            <p:cNvSpPr/>
            <p:nvPr/>
          </p:nvSpPr>
          <p:spPr>
            <a:xfrm rot="5400000">
              <a:off x="11501717" y="5432612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189E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6D6F0C2-4BC4-82BB-8134-81721A51D2CC}"/>
                </a:ext>
              </a:extLst>
            </p:cNvPr>
            <p:cNvSpPr txBox="1"/>
            <p:nvPr/>
          </p:nvSpPr>
          <p:spPr>
            <a:xfrm>
              <a:off x="11573435" y="5387787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>
                  <a:latin typeface="Showcard Gothic" panose="04020904020102020604" pitchFamily="82" charset="0"/>
                </a:rPr>
                <a:t>1</a:t>
              </a:r>
              <a:endParaRPr lang="de-DE"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C7DF347-8D6D-63D1-AD74-22250A30525C}"/>
              </a:ext>
            </a:extLst>
          </p:cNvPr>
          <p:cNvGrpSpPr/>
          <p:nvPr/>
        </p:nvGrpSpPr>
        <p:grpSpPr>
          <a:xfrm>
            <a:off x="0" y="0"/>
            <a:ext cx="11447929" cy="6858000"/>
            <a:chOff x="0" y="0"/>
            <a:chExt cx="11447929" cy="685800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4C05850-F7C5-7487-2610-128A890EE99B}"/>
                </a:ext>
              </a:extLst>
            </p:cNvPr>
            <p:cNvSpPr/>
            <p:nvPr/>
          </p:nvSpPr>
          <p:spPr>
            <a:xfrm>
              <a:off x="0" y="0"/>
              <a:ext cx="11062447" cy="6858000"/>
            </a:xfrm>
            <a:prstGeom prst="rect">
              <a:avLst/>
            </a:prstGeom>
            <a:solidFill>
              <a:srgbClr val="23B5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: obere Ecken abgerundet 8">
              <a:extLst>
                <a:ext uri="{FF2B5EF4-FFF2-40B4-BE49-F238E27FC236}">
                  <a16:creationId xmlns:a16="http://schemas.microsoft.com/office/drawing/2014/main" id="{EBC00002-80FD-A301-9479-8AC356A228DA}"/>
                </a:ext>
              </a:extLst>
            </p:cNvPr>
            <p:cNvSpPr/>
            <p:nvPr/>
          </p:nvSpPr>
          <p:spPr>
            <a:xfrm rot="5400000">
              <a:off x="10990729" y="4903694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23B5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B1953D50-2E7C-4859-7644-9EC9D6A26361}"/>
                </a:ext>
              </a:extLst>
            </p:cNvPr>
            <p:cNvSpPr txBox="1"/>
            <p:nvPr/>
          </p:nvSpPr>
          <p:spPr>
            <a:xfrm>
              <a:off x="11062447" y="4858869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>
                  <a:latin typeface="Showcard Gothic" panose="04020904020102020604" pitchFamily="82" charset="0"/>
                </a:rPr>
                <a:t>2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1B44B14-DDDE-2103-4610-1E10964D7234}"/>
              </a:ext>
            </a:extLst>
          </p:cNvPr>
          <p:cNvGrpSpPr/>
          <p:nvPr/>
        </p:nvGrpSpPr>
        <p:grpSpPr>
          <a:xfrm>
            <a:off x="0" y="0"/>
            <a:ext cx="10927976" cy="6858000"/>
            <a:chOff x="0" y="0"/>
            <a:chExt cx="10927976" cy="6858000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12DFFA9-DB31-4155-DE82-C47CB5C08044}"/>
                </a:ext>
              </a:extLst>
            </p:cNvPr>
            <p:cNvSpPr/>
            <p:nvPr/>
          </p:nvSpPr>
          <p:spPr>
            <a:xfrm>
              <a:off x="0" y="0"/>
              <a:ext cx="10542494" cy="6858000"/>
            </a:xfrm>
            <a:prstGeom prst="rect">
              <a:avLst/>
            </a:prstGeom>
            <a:solidFill>
              <a:srgbClr val="36BE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obere Ecken abgerundet 11">
              <a:extLst>
                <a:ext uri="{FF2B5EF4-FFF2-40B4-BE49-F238E27FC236}">
                  <a16:creationId xmlns:a16="http://schemas.microsoft.com/office/drawing/2014/main" id="{7F178116-7BE5-4F23-E0AD-9D82AB29719D}"/>
                </a:ext>
              </a:extLst>
            </p:cNvPr>
            <p:cNvSpPr/>
            <p:nvPr/>
          </p:nvSpPr>
          <p:spPr>
            <a:xfrm rot="5400000">
              <a:off x="10470776" y="4267200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36BE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2761939-B695-77B4-F7D8-39AD918F7EFC}"/>
                </a:ext>
              </a:extLst>
            </p:cNvPr>
            <p:cNvSpPr txBox="1"/>
            <p:nvPr/>
          </p:nvSpPr>
          <p:spPr>
            <a:xfrm>
              <a:off x="10542494" y="4231340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>
                  <a:latin typeface="Showcard Gothic" panose="04020904020102020604" pitchFamily="82" charset="0"/>
                </a:rPr>
                <a:t>3</a:t>
              </a:r>
              <a:endParaRPr lang="de-DE"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9678586-9188-5F97-F697-FB47B1969A55}"/>
              </a:ext>
            </a:extLst>
          </p:cNvPr>
          <p:cNvGrpSpPr/>
          <p:nvPr/>
        </p:nvGrpSpPr>
        <p:grpSpPr>
          <a:xfrm>
            <a:off x="0" y="0"/>
            <a:ext cx="10416988" cy="6858000"/>
            <a:chOff x="0" y="0"/>
            <a:chExt cx="10416988" cy="6858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5CE4F82-7C73-96BE-8E04-36A85EA4D3C4}"/>
                </a:ext>
              </a:extLst>
            </p:cNvPr>
            <p:cNvSpPr/>
            <p:nvPr/>
          </p:nvSpPr>
          <p:spPr>
            <a:xfrm>
              <a:off x="0" y="0"/>
              <a:ext cx="10031506" cy="6858000"/>
            </a:xfrm>
            <a:prstGeom prst="rect">
              <a:avLst/>
            </a:prstGeom>
            <a:solidFill>
              <a:srgbClr val="68D1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: obere Ecken abgerundet 14">
              <a:extLst>
                <a:ext uri="{FF2B5EF4-FFF2-40B4-BE49-F238E27FC236}">
                  <a16:creationId xmlns:a16="http://schemas.microsoft.com/office/drawing/2014/main" id="{211E04D0-A4F6-F7AA-A124-8135D45A5438}"/>
                </a:ext>
              </a:extLst>
            </p:cNvPr>
            <p:cNvSpPr/>
            <p:nvPr/>
          </p:nvSpPr>
          <p:spPr>
            <a:xfrm rot="5400000">
              <a:off x="9959788" y="3603812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68D1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23923B-A956-F2D5-5E91-BC88C01DB793}"/>
                </a:ext>
              </a:extLst>
            </p:cNvPr>
            <p:cNvSpPr txBox="1"/>
            <p:nvPr/>
          </p:nvSpPr>
          <p:spPr>
            <a:xfrm>
              <a:off x="10031506" y="3565720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>
                  <a:latin typeface="Showcard Gothic" panose="04020904020102020604" pitchFamily="82" charset="0"/>
                </a:rPr>
                <a:t>4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3A4AEB1-85E9-46E3-EF95-B6AF850FE4B0}"/>
              </a:ext>
            </a:extLst>
          </p:cNvPr>
          <p:cNvGrpSpPr/>
          <p:nvPr/>
        </p:nvGrpSpPr>
        <p:grpSpPr>
          <a:xfrm>
            <a:off x="0" y="0"/>
            <a:ext cx="9906000" cy="6858000"/>
            <a:chOff x="0" y="0"/>
            <a:chExt cx="9906000" cy="685800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A07549CF-D072-39ED-2DB9-9F5D9D710E82}"/>
                </a:ext>
              </a:extLst>
            </p:cNvPr>
            <p:cNvSpPr/>
            <p:nvPr/>
          </p:nvSpPr>
          <p:spPr>
            <a:xfrm>
              <a:off x="0" y="0"/>
              <a:ext cx="9520518" cy="6858000"/>
            </a:xfrm>
            <a:prstGeom prst="rect">
              <a:avLst/>
            </a:prstGeom>
            <a:solidFill>
              <a:srgbClr val="94DE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obere Ecken abgerundet 17">
              <a:extLst>
                <a:ext uri="{FF2B5EF4-FFF2-40B4-BE49-F238E27FC236}">
                  <a16:creationId xmlns:a16="http://schemas.microsoft.com/office/drawing/2014/main" id="{22F3FB92-29AE-4A42-89B2-874C42534B0E}"/>
                </a:ext>
              </a:extLst>
            </p:cNvPr>
            <p:cNvSpPr/>
            <p:nvPr/>
          </p:nvSpPr>
          <p:spPr>
            <a:xfrm rot="5400000">
              <a:off x="9448800" y="2971800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94DE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BEAC09B-595E-707C-5979-3D92EECEC717}"/>
                </a:ext>
              </a:extLst>
            </p:cNvPr>
            <p:cNvSpPr txBox="1"/>
            <p:nvPr/>
          </p:nvSpPr>
          <p:spPr>
            <a:xfrm>
              <a:off x="9520518" y="2944905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>
                  <a:latin typeface="Showcard Gothic" panose="04020904020102020604" pitchFamily="82" charset="0"/>
                </a:rPr>
                <a:t>5</a:t>
              </a:r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029563F1-FC39-F29B-DDFB-FD2425A13B70}"/>
              </a:ext>
            </a:extLst>
          </p:cNvPr>
          <p:cNvSpPr txBox="1"/>
          <p:nvPr/>
        </p:nvSpPr>
        <p:spPr>
          <a:xfrm>
            <a:off x="1303208" y="2703946"/>
            <a:ext cx="7425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err="1">
                <a:latin typeface="Elephant" panose="02020904090505020303" pitchFamily="18" charset="0"/>
              </a:rPr>
              <a:t>Introduction</a:t>
            </a:r>
            <a:endParaRPr lang="de-DE" sz="8000"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341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7608B668-93A5-6B7C-FA60-6F41A5347267}"/>
              </a:ext>
            </a:extLst>
          </p:cNvPr>
          <p:cNvGrpSpPr/>
          <p:nvPr/>
        </p:nvGrpSpPr>
        <p:grpSpPr>
          <a:xfrm>
            <a:off x="0" y="0"/>
            <a:ext cx="11958917" cy="6858000"/>
            <a:chOff x="0" y="0"/>
            <a:chExt cx="11958917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D6BDE7C-1AA4-F7A3-695D-A58DAC4BE16C}"/>
                </a:ext>
              </a:extLst>
            </p:cNvPr>
            <p:cNvSpPr/>
            <p:nvPr/>
          </p:nvSpPr>
          <p:spPr>
            <a:xfrm>
              <a:off x="0" y="0"/>
              <a:ext cx="11573435" cy="6858000"/>
            </a:xfrm>
            <a:prstGeom prst="rect">
              <a:avLst/>
            </a:prstGeom>
            <a:solidFill>
              <a:srgbClr val="189E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Rechteck: obere Ecken abgerundet 2">
              <a:extLst>
                <a:ext uri="{FF2B5EF4-FFF2-40B4-BE49-F238E27FC236}">
                  <a16:creationId xmlns:a16="http://schemas.microsoft.com/office/drawing/2014/main" id="{60ACB217-3AC1-E307-784C-DC824C28C6B7}"/>
                </a:ext>
              </a:extLst>
            </p:cNvPr>
            <p:cNvSpPr/>
            <p:nvPr/>
          </p:nvSpPr>
          <p:spPr>
            <a:xfrm rot="5400000">
              <a:off x="11501717" y="5432612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189E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6D6F0C2-4BC4-82BB-8134-81721A51D2CC}"/>
                </a:ext>
              </a:extLst>
            </p:cNvPr>
            <p:cNvSpPr txBox="1"/>
            <p:nvPr/>
          </p:nvSpPr>
          <p:spPr>
            <a:xfrm>
              <a:off x="11573435" y="5387787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>
                  <a:latin typeface="Showcard Gothic" panose="04020904020102020604" pitchFamily="82" charset="0"/>
                </a:rPr>
                <a:t>1</a:t>
              </a:r>
              <a:endParaRPr lang="de-DE"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C7DF347-8D6D-63D1-AD74-22250A30525C}"/>
              </a:ext>
            </a:extLst>
          </p:cNvPr>
          <p:cNvGrpSpPr/>
          <p:nvPr/>
        </p:nvGrpSpPr>
        <p:grpSpPr>
          <a:xfrm>
            <a:off x="-9332256" y="0"/>
            <a:ext cx="11447929" cy="6858000"/>
            <a:chOff x="0" y="0"/>
            <a:chExt cx="11447929" cy="685800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4C05850-F7C5-7487-2610-128A890EE99B}"/>
                </a:ext>
              </a:extLst>
            </p:cNvPr>
            <p:cNvSpPr/>
            <p:nvPr/>
          </p:nvSpPr>
          <p:spPr>
            <a:xfrm>
              <a:off x="0" y="0"/>
              <a:ext cx="11062447" cy="6858000"/>
            </a:xfrm>
            <a:prstGeom prst="rect">
              <a:avLst/>
            </a:prstGeom>
            <a:solidFill>
              <a:srgbClr val="23B5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: obere Ecken abgerundet 8">
              <a:extLst>
                <a:ext uri="{FF2B5EF4-FFF2-40B4-BE49-F238E27FC236}">
                  <a16:creationId xmlns:a16="http://schemas.microsoft.com/office/drawing/2014/main" id="{EBC00002-80FD-A301-9479-8AC356A228DA}"/>
                </a:ext>
              </a:extLst>
            </p:cNvPr>
            <p:cNvSpPr/>
            <p:nvPr/>
          </p:nvSpPr>
          <p:spPr>
            <a:xfrm rot="5400000">
              <a:off x="10990729" y="4903694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23B5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B1953D50-2E7C-4859-7644-9EC9D6A26361}"/>
                </a:ext>
              </a:extLst>
            </p:cNvPr>
            <p:cNvSpPr txBox="1"/>
            <p:nvPr/>
          </p:nvSpPr>
          <p:spPr>
            <a:xfrm>
              <a:off x="11062447" y="4858869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>
                  <a:latin typeface="Showcard Gothic" panose="04020904020102020604" pitchFamily="82" charset="0"/>
                </a:rPr>
                <a:t>2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B1A66A6-F4D0-DB61-C76F-2940C00DB5D9}"/>
              </a:ext>
            </a:extLst>
          </p:cNvPr>
          <p:cNvGrpSpPr/>
          <p:nvPr/>
        </p:nvGrpSpPr>
        <p:grpSpPr>
          <a:xfrm>
            <a:off x="-9332256" y="0"/>
            <a:ext cx="10927976" cy="6858000"/>
            <a:chOff x="0" y="0"/>
            <a:chExt cx="10927976" cy="6858000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12DFFA9-DB31-4155-DE82-C47CB5C08044}"/>
                </a:ext>
              </a:extLst>
            </p:cNvPr>
            <p:cNvSpPr/>
            <p:nvPr/>
          </p:nvSpPr>
          <p:spPr>
            <a:xfrm>
              <a:off x="0" y="0"/>
              <a:ext cx="10542494" cy="6858000"/>
            </a:xfrm>
            <a:prstGeom prst="rect">
              <a:avLst/>
            </a:prstGeom>
            <a:solidFill>
              <a:srgbClr val="36BE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obere Ecken abgerundet 11">
              <a:extLst>
                <a:ext uri="{FF2B5EF4-FFF2-40B4-BE49-F238E27FC236}">
                  <a16:creationId xmlns:a16="http://schemas.microsoft.com/office/drawing/2014/main" id="{7F178116-7BE5-4F23-E0AD-9D82AB29719D}"/>
                </a:ext>
              </a:extLst>
            </p:cNvPr>
            <p:cNvSpPr/>
            <p:nvPr/>
          </p:nvSpPr>
          <p:spPr>
            <a:xfrm rot="5400000">
              <a:off x="10470776" y="4267200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36BE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2761939-B695-77B4-F7D8-39AD918F7EFC}"/>
                </a:ext>
              </a:extLst>
            </p:cNvPr>
            <p:cNvSpPr txBox="1"/>
            <p:nvPr/>
          </p:nvSpPr>
          <p:spPr>
            <a:xfrm>
              <a:off x="10542494" y="4231340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>
                  <a:latin typeface="Showcard Gothic" panose="04020904020102020604" pitchFamily="82" charset="0"/>
                </a:rPr>
                <a:t>3</a:t>
              </a:r>
              <a:endParaRPr lang="de-DE"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9678586-9188-5F97-F697-FB47B1969A55}"/>
              </a:ext>
            </a:extLst>
          </p:cNvPr>
          <p:cNvGrpSpPr/>
          <p:nvPr/>
        </p:nvGrpSpPr>
        <p:grpSpPr>
          <a:xfrm>
            <a:off x="-9332256" y="0"/>
            <a:ext cx="10416988" cy="6858000"/>
            <a:chOff x="0" y="0"/>
            <a:chExt cx="10416988" cy="6858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5CE4F82-7C73-96BE-8E04-36A85EA4D3C4}"/>
                </a:ext>
              </a:extLst>
            </p:cNvPr>
            <p:cNvSpPr/>
            <p:nvPr/>
          </p:nvSpPr>
          <p:spPr>
            <a:xfrm>
              <a:off x="0" y="0"/>
              <a:ext cx="10031506" cy="6858000"/>
            </a:xfrm>
            <a:prstGeom prst="rect">
              <a:avLst/>
            </a:prstGeom>
            <a:solidFill>
              <a:srgbClr val="68D1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: obere Ecken abgerundet 14">
              <a:extLst>
                <a:ext uri="{FF2B5EF4-FFF2-40B4-BE49-F238E27FC236}">
                  <a16:creationId xmlns:a16="http://schemas.microsoft.com/office/drawing/2014/main" id="{211E04D0-A4F6-F7AA-A124-8135D45A5438}"/>
                </a:ext>
              </a:extLst>
            </p:cNvPr>
            <p:cNvSpPr/>
            <p:nvPr/>
          </p:nvSpPr>
          <p:spPr>
            <a:xfrm rot="5400000">
              <a:off x="9959788" y="3603812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68D1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23923B-A956-F2D5-5E91-BC88C01DB793}"/>
                </a:ext>
              </a:extLst>
            </p:cNvPr>
            <p:cNvSpPr txBox="1"/>
            <p:nvPr/>
          </p:nvSpPr>
          <p:spPr>
            <a:xfrm>
              <a:off x="10031506" y="3565720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>
                  <a:latin typeface="Showcard Gothic" panose="04020904020102020604" pitchFamily="82" charset="0"/>
                </a:rPr>
                <a:t>4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3A4AEB1-85E9-46E3-EF95-B6AF850FE4B0}"/>
              </a:ext>
            </a:extLst>
          </p:cNvPr>
          <p:cNvGrpSpPr/>
          <p:nvPr/>
        </p:nvGrpSpPr>
        <p:grpSpPr>
          <a:xfrm>
            <a:off x="-9332256" y="0"/>
            <a:ext cx="9906000" cy="6858000"/>
            <a:chOff x="0" y="0"/>
            <a:chExt cx="9906000" cy="685800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A07549CF-D072-39ED-2DB9-9F5D9D710E82}"/>
                </a:ext>
              </a:extLst>
            </p:cNvPr>
            <p:cNvSpPr/>
            <p:nvPr/>
          </p:nvSpPr>
          <p:spPr>
            <a:xfrm>
              <a:off x="0" y="0"/>
              <a:ext cx="9520518" cy="6858000"/>
            </a:xfrm>
            <a:prstGeom prst="rect">
              <a:avLst/>
            </a:prstGeom>
            <a:solidFill>
              <a:srgbClr val="94DE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obere Ecken abgerundet 17">
              <a:extLst>
                <a:ext uri="{FF2B5EF4-FFF2-40B4-BE49-F238E27FC236}">
                  <a16:creationId xmlns:a16="http://schemas.microsoft.com/office/drawing/2014/main" id="{22F3FB92-29AE-4A42-89B2-874C42534B0E}"/>
                </a:ext>
              </a:extLst>
            </p:cNvPr>
            <p:cNvSpPr/>
            <p:nvPr/>
          </p:nvSpPr>
          <p:spPr>
            <a:xfrm rot="5400000">
              <a:off x="9448800" y="2971800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94DE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BEAC09B-595E-707C-5979-3D92EECEC717}"/>
                </a:ext>
              </a:extLst>
            </p:cNvPr>
            <p:cNvSpPr txBox="1"/>
            <p:nvPr/>
          </p:nvSpPr>
          <p:spPr>
            <a:xfrm>
              <a:off x="9520518" y="2944905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>
                  <a:latin typeface="Showcard Gothic" panose="04020904020102020604" pitchFamily="82" charset="0"/>
                </a:rPr>
                <a:t>5</a:t>
              </a:r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029563F1-FC39-F29B-DDFB-FD2425A13B70}"/>
              </a:ext>
            </a:extLst>
          </p:cNvPr>
          <p:cNvSpPr txBox="1"/>
          <p:nvPr/>
        </p:nvSpPr>
        <p:spPr>
          <a:xfrm>
            <a:off x="-7459790" y="2596369"/>
            <a:ext cx="7425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err="1">
                <a:latin typeface="Elephant" panose="02020904090505020303" pitchFamily="18" charset="0"/>
              </a:rPr>
              <a:t>Introduction</a:t>
            </a:r>
            <a:endParaRPr lang="de-DE" sz="8000">
              <a:latin typeface="Elephant" panose="02020904090505020303" pitchFamily="18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E47E27-76A6-6ACE-CDA4-BBFA676D809B}"/>
              </a:ext>
            </a:extLst>
          </p:cNvPr>
          <p:cNvSpPr txBox="1"/>
          <p:nvPr/>
        </p:nvSpPr>
        <p:spPr>
          <a:xfrm>
            <a:off x="2483225" y="179299"/>
            <a:ext cx="83371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>
                <a:latin typeface="Elephant" panose="02020904090505020303" pitchFamily="18" charset="0"/>
              </a:rPr>
              <a:t>Prime </a:t>
            </a:r>
            <a:r>
              <a:rPr lang="de-DE" sz="3000" err="1">
                <a:latin typeface="Elephant" panose="02020904090505020303" pitchFamily="18" charset="0"/>
              </a:rPr>
              <a:t>numbers</a:t>
            </a:r>
            <a:r>
              <a:rPr lang="de-DE" sz="3000">
                <a:latin typeface="Elephant" panose="02020904090505020303" pitchFamily="18" charset="0"/>
              </a:rPr>
              <a:t> and RSA </a:t>
            </a:r>
            <a:r>
              <a:rPr lang="de-DE" sz="3000" err="1">
                <a:latin typeface="Elephant" panose="02020904090505020303" pitchFamily="18" charset="0"/>
              </a:rPr>
              <a:t>crytosystem</a:t>
            </a:r>
            <a:endParaRPr lang="de-DE" sz="3000">
              <a:latin typeface="Elephant" panose="02020904090505020303" pitchFamily="18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1011444-B87E-A271-4DAE-DE19D9849508}"/>
              </a:ext>
            </a:extLst>
          </p:cNvPr>
          <p:cNvSpPr txBox="1"/>
          <p:nvPr/>
        </p:nvSpPr>
        <p:spPr>
          <a:xfrm>
            <a:off x="3012142" y="1468024"/>
            <a:ext cx="636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/>
              <a:t>RSA (</a:t>
            </a:r>
            <a:r>
              <a:rPr lang="de-DE" err="1"/>
              <a:t>Rivest-Shamir-Adleman</a:t>
            </a:r>
            <a:r>
              <a:rPr lang="de-DE"/>
              <a:t>) </a:t>
            </a:r>
            <a:r>
              <a:rPr lang="de-DE" err="1"/>
              <a:t>cryptosystem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public-key</a:t>
            </a:r>
            <a:r>
              <a:rPr lang="de-DE"/>
              <a:t> </a:t>
            </a:r>
            <a:r>
              <a:rPr lang="de-DE" err="1"/>
              <a:t>cryptosystem</a:t>
            </a:r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D9A97E1-8F85-2FF3-DB0D-2740C73D5928}"/>
              </a:ext>
            </a:extLst>
          </p:cNvPr>
          <p:cNvSpPr txBox="1"/>
          <p:nvPr/>
        </p:nvSpPr>
        <p:spPr>
          <a:xfrm>
            <a:off x="3012140" y="2267688"/>
            <a:ext cx="636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enables</a:t>
            </a:r>
            <a:r>
              <a:rPr lang="de-DE"/>
              <a:t> </a:t>
            </a:r>
            <a:r>
              <a:rPr lang="de-DE" err="1"/>
              <a:t>secure</a:t>
            </a:r>
            <a:r>
              <a:rPr lang="de-DE"/>
              <a:t> digital </a:t>
            </a:r>
            <a:r>
              <a:rPr lang="de-DE" err="1"/>
              <a:t>communication</a:t>
            </a:r>
            <a:r>
              <a:rPr lang="de-DE"/>
              <a:t>.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DF75B52-55FB-0AA2-9876-2FB21562C35B}"/>
              </a:ext>
            </a:extLst>
          </p:cNvPr>
          <p:cNvSpPr txBox="1"/>
          <p:nvPr/>
        </p:nvSpPr>
        <p:spPr>
          <a:xfrm>
            <a:off x="3012140" y="3559441"/>
            <a:ext cx="636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err="1"/>
              <a:t>It</a:t>
            </a:r>
            <a:r>
              <a:rPr lang="de-DE"/>
              <a:t> was </a:t>
            </a:r>
            <a:r>
              <a:rPr lang="de-DE" err="1"/>
              <a:t>published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year</a:t>
            </a:r>
            <a:r>
              <a:rPr lang="de-DE"/>
              <a:t> </a:t>
            </a:r>
            <a:r>
              <a:rPr lang="de-DE">
                <a:solidFill>
                  <a:schemeClr val="bg1"/>
                </a:solidFill>
              </a:rPr>
              <a:t>1977</a:t>
            </a:r>
            <a:r>
              <a:rPr lang="de-DE"/>
              <a:t>.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4BB60C3-2CFC-39B4-A1A6-4ECA9AA1B723}"/>
              </a:ext>
            </a:extLst>
          </p:cNvPr>
          <p:cNvSpPr txBox="1"/>
          <p:nvPr/>
        </p:nvSpPr>
        <p:spPr>
          <a:xfrm>
            <a:off x="3012140" y="2775065"/>
            <a:ext cx="636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comes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surnames</a:t>
            </a:r>
            <a:r>
              <a:rPr lang="de-DE"/>
              <a:t> of „</a:t>
            </a:r>
            <a:r>
              <a:rPr lang="de-DE">
                <a:solidFill>
                  <a:schemeClr val="bg1"/>
                </a:solidFill>
              </a:rPr>
              <a:t>Ron </a:t>
            </a:r>
            <a:r>
              <a:rPr lang="de-DE" err="1">
                <a:solidFill>
                  <a:schemeClr val="bg1"/>
                </a:solidFill>
              </a:rPr>
              <a:t>Rivest</a:t>
            </a:r>
            <a:r>
              <a:rPr lang="de-DE"/>
              <a:t>“, „</a:t>
            </a:r>
            <a:r>
              <a:rPr lang="de-DE">
                <a:solidFill>
                  <a:schemeClr val="bg1"/>
                </a:solidFill>
              </a:rPr>
              <a:t>Adi </a:t>
            </a:r>
            <a:r>
              <a:rPr lang="de-DE" err="1">
                <a:solidFill>
                  <a:schemeClr val="bg1"/>
                </a:solidFill>
              </a:rPr>
              <a:t>Shamir</a:t>
            </a:r>
            <a:r>
              <a:rPr lang="de-DE"/>
              <a:t>“ and „</a:t>
            </a:r>
            <a:r>
              <a:rPr lang="de-DE" err="1">
                <a:solidFill>
                  <a:schemeClr val="bg1"/>
                </a:solidFill>
              </a:rPr>
              <a:t>Leanard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Adleman</a:t>
            </a:r>
            <a:r>
              <a:rPr lang="de-DE"/>
              <a:t>“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C4BB7CD8-80ED-7DAE-7919-5E04C29805BC}"/>
              </a:ext>
            </a:extLst>
          </p:cNvPr>
          <p:cNvSpPr txBox="1"/>
          <p:nvPr/>
        </p:nvSpPr>
        <p:spPr>
          <a:xfrm>
            <a:off x="2680447" y="912596"/>
            <a:ext cx="31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>
                <a:solidFill>
                  <a:schemeClr val="bg1"/>
                </a:solidFill>
                <a:latin typeface="Elephant" panose="02020904090505020303" pitchFamily="18" charset="0"/>
              </a:rPr>
              <a:t>RSA </a:t>
            </a:r>
            <a:r>
              <a:rPr lang="de-DE" sz="1800" b="1" err="1">
                <a:solidFill>
                  <a:schemeClr val="bg1"/>
                </a:solidFill>
                <a:latin typeface="Elephant" panose="02020904090505020303" pitchFamily="18" charset="0"/>
              </a:rPr>
              <a:t>crytosystem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C00889F-CE5E-DE66-5A6A-BE95A9B35354}"/>
              </a:ext>
            </a:extLst>
          </p:cNvPr>
          <p:cNvSpPr txBox="1"/>
          <p:nvPr/>
        </p:nvSpPr>
        <p:spPr>
          <a:xfrm>
            <a:off x="2680447" y="4195482"/>
            <a:ext cx="317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>
                <a:solidFill>
                  <a:schemeClr val="bg1"/>
                </a:solidFill>
                <a:latin typeface="Elephant" panose="02020904090505020303" pitchFamily="18" charset="0"/>
              </a:rPr>
              <a:t>Prime </a:t>
            </a:r>
            <a:r>
              <a:rPr lang="de-DE" b="1" err="1">
                <a:solidFill>
                  <a:schemeClr val="bg1"/>
                </a:solidFill>
                <a:latin typeface="Elephant" panose="02020904090505020303" pitchFamily="18" charset="0"/>
              </a:rPr>
              <a:t>numbers</a:t>
            </a:r>
            <a:endParaRPr lang="de-DE" b="1">
              <a:solidFill>
                <a:schemeClr val="bg1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FD8215A-D0AB-F468-C072-E4C8E6D1D1FA}"/>
              </a:ext>
            </a:extLst>
          </p:cNvPr>
          <p:cNvSpPr txBox="1"/>
          <p:nvPr/>
        </p:nvSpPr>
        <p:spPr>
          <a:xfrm>
            <a:off x="3012139" y="4706034"/>
            <a:ext cx="636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err="1"/>
              <a:t>It‘s</a:t>
            </a:r>
            <a:r>
              <a:rPr lang="de-DE"/>
              <a:t> a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greater</a:t>
            </a:r>
            <a:r>
              <a:rPr lang="de-DE"/>
              <a:t> </a:t>
            </a:r>
            <a:r>
              <a:rPr lang="de-DE" err="1"/>
              <a:t>then</a:t>
            </a:r>
            <a:r>
              <a:rPr lang="de-DE"/>
              <a:t> 1.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DB3CEE6-B519-8CAD-AE38-BBED38057726}"/>
              </a:ext>
            </a:extLst>
          </p:cNvPr>
          <p:cNvSpPr txBox="1"/>
          <p:nvPr/>
        </p:nvSpPr>
        <p:spPr>
          <a:xfrm>
            <a:off x="3012138" y="5154234"/>
            <a:ext cx="636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has</a:t>
            </a:r>
            <a:r>
              <a:rPr lang="de-DE"/>
              <a:t> </a:t>
            </a:r>
            <a:r>
              <a:rPr lang="de-DE" err="1"/>
              <a:t>only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factors</a:t>
            </a:r>
            <a:r>
              <a:rPr lang="de-DE"/>
              <a:t>: 1 and </a:t>
            </a:r>
            <a:r>
              <a:rPr lang="de-DE" err="1"/>
              <a:t>itself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536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/>
      <p:bldP spid="25" grpId="0"/>
      <p:bldP spid="26" grpId="0"/>
      <p:bldP spid="27" grpId="0"/>
      <p:bldP spid="29" grpId="0"/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7608B668-93A5-6B7C-FA60-6F41A5347267}"/>
              </a:ext>
            </a:extLst>
          </p:cNvPr>
          <p:cNvGrpSpPr/>
          <p:nvPr/>
        </p:nvGrpSpPr>
        <p:grpSpPr>
          <a:xfrm>
            <a:off x="0" y="0"/>
            <a:ext cx="11958917" cy="6858000"/>
            <a:chOff x="0" y="0"/>
            <a:chExt cx="11958917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D6BDE7C-1AA4-F7A3-695D-A58DAC4BE16C}"/>
                </a:ext>
              </a:extLst>
            </p:cNvPr>
            <p:cNvSpPr/>
            <p:nvPr/>
          </p:nvSpPr>
          <p:spPr>
            <a:xfrm>
              <a:off x="0" y="0"/>
              <a:ext cx="11573435" cy="6858000"/>
            </a:xfrm>
            <a:prstGeom prst="rect">
              <a:avLst/>
            </a:prstGeom>
            <a:solidFill>
              <a:srgbClr val="189E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Rechteck: obere Ecken abgerundet 2">
              <a:extLst>
                <a:ext uri="{FF2B5EF4-FFF2-40B4-BE49-F238E27FC236}">
                  <a16:creationId xmlns:a16="http://schemas.microsoft.com/office/drawing/2014/main" id="{60ACB217-3AC1-E307-784C-DC824C28C6B7}"/>
                </a:ext>
              </a:extLst>
            </p:cNvPr>
            <p:cNvSpPr/>
            <p:nvPr/>
          </p:nvSpPr>
          <p:spPr>
            <a:xfrm rot="5400000">
              <a:off x="11501717" y="5432612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189E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6D6F0C2-4BC4-82BB-8134-81721A51D2CC}"/>
                </a:ext>
              </a:extLst>
            </p:cNvPr>
            <p:cNvSpPr txBox="1"/>
            <p:nvPr/>
          </p:nvSpPr>
          <p:spPr>
            <a:xfrm>
              <a:off x="11573435" y="5387787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>
                  <a:latin typeface="Showcard Gothic" panose="04020904020102020604" pitchFamily="82" charset="0"/>
                </a:rPr>
                <a:t>1</a:t>
              </a:r>
              <a:endParaRPr lang="de-DE"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C7DF347-8D6D-63D1-AD74-22250A30525C}"/>
              </a:ext>
            </a:extLst>
          </p:cNvPr>
          <p:cNvGrpSpPr/>
          <p:nvPr/>
        </p:nvGrpSpPr>
        <p:grpSpPr>
          <a:xfrm>
            <a:off x="528921" y="-1832"/>
            <a:ext cx="11447929" cy="6858000"/>
            <a:chOff x="0" y="0"/>
            <a:chExt cx="11447929" cy="685800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4C05850-F7C5-7487-2610-128A890EE99B}"/>
                </a:ext>
              </a:extLst>
            </p:cNvPr>
            <p:cNvSpPr/>
            <p:nvPr/>
          </p:nvSpPr>
          <p:spPr>
            <a:xfrm>
              <a:off x="0" y="0"/>
              <a:ext cx="11062447" cy="6858000"/>
            </a:xfrm>
            <a:prstGeom prst="rect">
              <a:avLst/>
            </a:prstGeom>
            <a:solidFill>
              <a:srgbClr val="23B5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: obere Ecken abgerundet 8">
              <a:extLst>
                <a:ext uri="{FF2B5EF4-FFF2-40B4-BE49-F238E27FC236}">
                  <a16:creationId xmlns:a16="http://schemas.microsoft.com/office/drawing/2014/main" id="{EBC00002-80FD-A301-9479-8AC356A228DA}"/>
                </a:ext>
              </a:extLst>
            </p:cNvPr>
            <p:cNvSpPr/>
            <p:nvPr/>
          </p:nvSpPr>
          <p:spPr>
            <a:xfrm rot="5400000">
              <a:off x="10990729" y="4903694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23B5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B1953D50-2E7C-4859-7644-9EC9D6A26361}"/>
                </a:ext>
              </a:extLst>
            </p:cNvPr>
            <p:cNvSpPr txBox="1"/>
            <p:nvPr/>
          </p:nvSpPr>
          <p:spPr>
            <a:xfrm>
              <a:off x="11062447" y="4858869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>
                  <a:latin typeface="Showcard Gothic" panose="04020904020102020604" pitchFamily="82" charset="0"/>
                </a:rPr>
                <a:t>2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B1A66A6-F4D0-DB61-C76F-2940C00DB5D9}"/>
              </a:ext>
            </a:extLst>
          </p:cNvPr>
          <p:cNvGrpSpPr/>
          <p:nvPr/>
        </p:nvGrpSpPr>
        <p:grpSpPr>
          <a:xfrm>
            <a:off x="-9332256" y="0"/>
            <a:ext cx="10927976" cy="6858000"/>
            <a:chOff x="0" y="0"/>
            <a:chExt cx="10927976" cy="6858000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12DFFA9-DB31-4155-DE82-C47CB5C08044}"/>
                </a:ext>
              </a:extLst>
            </p:cNvPr>
            <p:cNvSpPr/>
            <p:nvPr/>
          </p:nvSpPr>
          <p:spPr>
            <a:xfrm>
              <a:off x="0" y="0"/>
              <a:ext cx="10542494" cy="6858000"/>
            </a:xfrm>
            <a:prstGeom prst="rect">
              <a:avLst/>
            </a:prstGeom>
            <a:solidFill>
              <a:srgbClr val="36BE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obere Ecken abgerundet 11">
              <a:extLst>
                <a:ext uri="{FF2B5EF4-FFF2-40B4-BE49-F238E27FC236}">
                  <a16:creationId xmlns:a16="http://schemas.microsoft.com/office/drawing/2014/main" id="{7F178116-7BE5-4F23-E0AD-9D82AB29719D}"/>
                </a:ext>
              </a:extLst>
            </p:cNvPr>
            <p:cNvSpPr/>
            <p:nvPr/>
          </p:nvSpPr>
          <p:spPr>
            <a:xfrm rot="5400000">
              <a:off x="10470776" y="4267200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36BE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2761939-B695-77B4-F7D8-39AD918F7EFC}"/>
                </a:ext>
              </a:extLst>
            </p:cNvPr>
            <p:cNvSpPr txBox="1"/>
            <p:nvPr/>
          </p:nvSpPr>
          <p:spPr>
            <a:xfrm>
              <a:off x="10542494" y="4231340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>
                  <a:latin typeface="Showcard Gothic" panose="04020904020102020604" pitchFamily="82" charset="0"/>
                </a:rPr>
                <a:t>3</a:t>
              </a:r>
              <a:endParaRPr lang="de-DE"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9678586-9188-5F97-F697-FB47B1969A55}"/>
              </a:ext>
            </a:extLst>
          </p:cNvPr>
          <p:cNvGrpSpPr/>
          <p:nvPr/>
        </p:nvGrpSpPr>
        <p:grpSpPr>
          <a:xfrm>
            <a:off x="-9332256" y="0"/>
            <a:ext cx="10416988" cy="6858000"/>
            <a:chOff x="0" y="0"/>
            <a:chExt cx="10416988" cy="6858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5CE4F82-7C73-96BE-8E04-36A85EA4D3C4}"/>
                </a:ext>
              </a:extLst>
            </p:cNvPr>
            <p:cNvSpPr/>
            <p:nvPr/>
          </p:nvSpPr>
          <p:spPr>
            <a:xfrm>
              <a:off x="0" y="0"/>
              <a:ext cx="10031506" cy="6858000"/>
            </a:xfrm>
            <a:prstGeom prst="rect">
              <a:avLst/>
            </a:prstGeom>
            <a:solidFill>
              <a:srgbClr val="68D1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: obere Ecken abgerundet 14">
              <a:extLst>
                <a:ext uri="{FF2B5EF4-FFF2-40B4-BE49-F238E27FC236}">
                  <a16:creationId xmlns:a16="http://schemas.microsoft.com/office/drawing/2014/main" id="{211E04D0-A4F6-F7AA-A124-8135D45A5438}"/>
                </a:ext>
              </a:extLst>
            </p:cNvPr>
            <p:cNvSpPr/>
            <p:nvPr/>
          </p:nvSpPr>
          <p:spPr>
            <a:xfrm rot="5400000">
              <a:off x="9959788" y="3603812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68D1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23923B-A956-F2D5-5E91-BC88C01DB793}"/>
                </a:ext>
              </a:extLst>
            </p:cNvPr>
            <p:cNvSpPr txBox="1"/>
            <p:nvPr/>
          </p:nvSpPr>
          <p:spPr>
            <a:xfrm>
              <a:off x="10031506" y="3565720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>
                  <a:latin typeface="Showcard Gothic" panose="04020904020102020604" pitchFamily="82" charset="0"/>
                </a:rPr>
                <a:t>4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3A4AEB1-85E9-46E3-EF95-B6AF850FE4B0}"/>
              </a:ext>
            </a:extLst>
          </p:cNvPr>
          <p:cNvGrpSpPr/>
          <p:nvPr/>
        </p:nvGrpSpPr>
        <p:grpSpPr>
          <a:xfrm>
            <a:off x="-9332256" y="0"/>
            <a:ext cx="9906000" cy="6858000"/>
            <a:chOff x="0" y="0"/>
            <a:chExt cx="9906000" cy="685800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A07549CF-D072-39ED-2DB9-9F5D9D710E82}"/>
                </a:ext>
              </a:extLst>
            </p:cNvPr>
            <p:cNvSpPr/>
            <p:nvPr/>
          </p:nvSpPr>
          <p:spPr>
            <a:xfrm>
              <a:off x="0" y="0"/>
              <a:ext cx="9520518" cy="6858000"/>
            </a:xfrm>
            <a:prstGeom prst="rect">
              <a:avLst/>
            </a:prstGeom>
            <a:solidFill>
              <a:srgbClr val="94DE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obere Ecken abgerundet 17">
              <a:extLst>
                <a:ext uri="{FF2B5EF4-FFF2-40B4-BE49-F238E27FC236}">
                  <a16:creationId xmlns:a16="http://schemas.microsoft.com/office/drawing/2014/main" id="{22F3FB92-29AE-4A42-89B2-874C42534B0E}"/>
                </a:ext>
              </a:extLst>
            </p:cNvPr>
            <p:cNvSpPr/>
            <p:nvPr/>
          </p:nvSpPr>
          <p:spPr>
            <a:xfrm rot="5400000">
              <a:off x="9448800" y="2971800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94DE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BEAC09B-595E-707C-5979-3D92EECEC717}"/>
                </a:ext>
              </a:extLst>
            </p:cNvPr>
            <p:cNvSpPr txBox="1"/>
            <p:nvPr/>
          </p:nvSpPr>
          <p:spPr>
            <a:xfrm>
              <a:off x="9520518" y="2944905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>
                  <a:latin typeface="Showcard Gothic" panose="04020904020102020604" pitchFamily="82" charset="0"/>
                </a:rPr>
                <a:t>5</a:t>
              </a:r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029563F1-FC39-F29B-DDFB-FD2425A13B70}"/>
              </a:ext>
            </a:extLst>
          </p:cNvPr>
          <p:cNvSpPr txBox="1"/>
          <p:nvPr/>
        </p:nvSpPr>
        <p:spPr>
          <a:xfrm>
            <a:off x="-7459790" y="2596369"/>
            <a:ext cx="7425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err="1">
                <a:latin typeface="Elephant" panose="02020904090505020303" pitchFamily="18" charset="0"/>
              </a:rPr>
              <a:t>Introduction</a:t>
            </a:r>
            <a:endParaRPr lang="de-DE" sz="8000">
              <a:latin typeface="Elephant" panose="02020904090505020303" pitchFamily="18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577C711-E00A-FA96-DF8F-A29A87B75F21}"/>
              </a:ext>
            </a:extLst>
          </p:cNvPr>
          <p:cNvSpPr txBox="1"/>
          <p:nvPr/>
        </p:nvSpPr>
        <p:spPr>
          <a:xfrm>
            <a:off x="2223248" y="457013"/>
            <a:ext cx="8704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err="1">
                <a:latin typeface="Elephant" panose="02020904090505020303" pitchFamily="18" charset="0"/>
              </a:rPr>
              <a:t>Why</a:t>
            </a:r>
            <a:r>
              <a:rPr lang="de-DE" sz="3000">
                <a:latin typeface="Elephant" panose="02020904090505020303" pitchFamily="18" charset="0"/>
              </a:rPr>
              <a:t> </a:t>
            </a:r>
            <a:r>
              <a:rPr lang="de-DE" sz="3000" err="1">
                <a:latin typeface="Elephant" panose="02020904090505020303" pitchFamily="18" charset="0"/>
              </a:rPr>
              <a:t>are</a:t>
            </a:r>
            <a:r>
              <a:rPr lang="de-DE" sz="3000">
                <a:latin typeface="Elephant" panose="02020904090505020303" pitchFamily="18" charset="0"/>
              </a:rPr>
              <a:t> Prime </a:t>
            </a:r>
            <a:r>
              <a:rPr lang="de-DE" sz="3000" err="1">
                <a:latin typeface="Elephant" panose="02020904090505020303" pitchFamily="18" charset="0"/>
              </a:rPr>
              <a:t>numbers</a:t>
            </a:r>
            <a:r>
              <a:rPr lang="de-DE" sz="3000">
                <a:latin typeface="Elephant" panose="02020904090505020303" pitchFamily="18" charset="0"/>
              </a:rPr>
              <a:t> </a:t>
            </a:r>
            <a:r>
              <a:rPr lang="de-DE" sz="3000" err="1">
                <a:latin typeface="Elephant" panose="02020904090505020303" pitchFamily="18" charset="0"/>
              </a:rPr>
              <a:t>important</a:t>
            </a:r>
            <a:r>
              <a:rPr lang="de-DE" sz="3000">
                <a:latin typeface="Elephant" panose="02020904090505020303" pitchFamily="18" charset="0"/>
              </a:rPr>
              <a:t> in RSA?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1B8CEE2-7854-71C3-160C-D5C40B0965E6}"/>
              </a:ext>
            </a:extLst>
          </p:cNvPr>
          <p:cNvSpPr txBox="1"/>
          <p:nvPr/>
        </p:nvSpPr>
        <p:spPr>
          <a:xfrm>
            <a:off x="2223249" y="1504183"/>
            <a:ext cx="636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/>
              <a:t>Unique </a:t>
            </a:r>
            <a:r>
              <a:rPr lang="de-DE" err="1"/>
              <a:t>mathematical</a:t>
            </a:r>
            <a:r>
              <a:rPr lang="de-DE"/>
              <a:t> </a:t>
            </a:r>
            <a:r>
              <a:rPr lang="de-DE" err="1"/>
              <a:t>properties</a:t>
            </a:r>
            <a:r>
              <a:rPr lang="de-DE"/>
              <a:t>  </a:t>
            </a:r>
            <a:r>
              <a:rPr lang="de-DE">
                <a:sym typeface="Wingdings" panose="05000000000000000000" pitchFamily="2" charset="2"/>
              </a:rPr>
              <a:t> Prime </a:t>
            </a:r>
            <a:r>
              <a:rPr lang="de-DE" err="1">
                <a:sym typeface="Wingdings" panose="05000000000000000000" pitchFamily="2" charset="2"/>
              </a:rPr>
              <a:t>number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are</a:t>
            </a:r>
            <a:r>
              <a:rPr lang="de-DE">
                <a:sym typeface="Wingdings" panose="05000000000000000000" pitchFamily="2" charset="2"/>
              </a:rPr>
              <a:t> fundamental </a:t>
            </a:r>
            <a:r>
              <a:rPr lang="de-DE" err="1">
                <a:sym typeface="Wingdings" panose="05000000000000000000" pitchFamily="2" charset="2"/>
              </a:rPr>
              <a:t>to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security</a:t>
            </a:r>
            <a:r>
              <a:rPr lang="de-DE">
                <a:sym typeface="Wingdings" panose="05000000000000000000" pitchFamily="2" charset="2"/>
              </a:rPr>
              <a:t> of RSA </a:t>
            </a:r>
            <a:r>
              <a:rPr lang="de-DE" err="1">
                <a:sym typeface="Wingdings" panose="05000000000000000000" pitchFamily="2" charset="2"/>
              </a:rPr>
              <a:t>system</a:t>
            </a:r>
            <a:r>
              <a:rPr lang="de-DE">
                <a:sym typeface="Wingdings" panose="05000000000000000000" pitchFamily="2" charset="2"/>
              </a:rPr>
              <a:t>.</a:t>
            </a:r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DA75BE3-1772-4475-7B89-29622A24485C}"/>
              </a:ext>
            </a:extLst>
          </p:cNvPr>
          <p:cNvSpPr txBox="1"/>
          <p:nvPr/>
        </p:nvSpPr>
        <p:spPr>
          <a:xfrm>
            <a:off x="2223249" y="2643686"/>
            <a:ext cx="636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/>
              <a:t>Unique </a:t>
            </a:r>
            <a:r>
              <a:rPr lang="de-DE" err="1"/>
              <a:t>mathematical</a:t>
            </a:r>
            <a:r>
              <a:rPr lang="de-DE"/>
              <a:t> </a:t>
            </a:r>
            <a:r>
              <a:rPr lang="de-DE" err="1"/>
              <a:t>properties</a:t>
            </a:r>
            <a:r>
              <a:rPr lang="de-DE"/>
              <a:t>  </a:t>
            </a:r>
            <a:r>
              <a:rPr lang="de-DE">
                <a:sym typeface="Wingdings" panose="05000000000000000000" pitchFamily="2" charset="2"/>
              </a:rPr>
              <a:t> </a:t>
            </a:r>
            <a:r>
              <a:rPr lang="de-DE" err="1">
                <a:sym typeface="Wingdings" panose="05000000000000000000" pitchFamily="2" charset="2"/>
              </a:rPr>
              <a:t>enable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creation</a:t>
            </a:r>
            <a:r>
              <a:rPr lang="de-DE">
                <a:sym typeface="Wingdings" panose="05000000000000000000" pitchFamily="2" charset="2"/>
              </a:rPr>
              <a:t> of </a:t>
            </a:r>
            <a:r>
              <a:rPr lang="de-DE" err="1">
                <a:sym typeface="Wingdings" panose="05000000000000000000" pitchFamily="2" charset="2"/>
              </a:rPr>
              <a:t>hard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mathematical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problems</a:t>
            </a:r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BCAB32EF-FB36-80EB-3BFF-8700560B555E}"/>
              </a:ext>
            </a:extLst>
          </p:cNvPr>
          <p:cNvSpPr txBox="1"/>
          <p:nvPr/>
        </p:nvSpPr>
        <p:spPr>
          <a:xfrm>
            <a:off x="2223249" y="3872316"/>
            <a:ext cx="636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>
                <a:sym typeface="Wingdings" panose="05000000000000000000" pitchFamily="2" charset="2"/>
              </a:rPr>
              <a:t>Hard </a:t>
            </a:r>
            <a:r>
              <a:rPr lang="de-DE" err="1">
                <a:sym typeface="Wingdings" panose="05000000000000000000" pitchFamily="2" charset="2"/>
              </a:rPr>
              <a:t>mathematical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problems</a:t>
            </a:r>
            <a:r>
              <a:rPr lang="de-DE">
                <a:sym typeface="Wingdings" panose="05000000000000000000" pitchFamily="2" charset="2"/>
              </a:rPr>
              <a:t>  </a:t>
            </a:r>
            <a:r>
              <a:rPr lang="de-DE" err="1">
                <a:sym typeface="Wingdings" panose="05000000000000000000" pitchFamily="2" charset="2"/>
              </a:rPr>
              <a:t>enable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creation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algorithms</a:t>
            </a:r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063E8ADA-FA60-11DA-4D6C-3D65559D2CA2}"/>
              </a:ext>
            </a:extLst>
          </p:cNvPr>
          <p:cNvSpPr txBox="1"/>
          <p:nvPr/>
        </p:nvSpPr>
        <p:spPr>
          <a:xfrm>
            <a:off x="9117109" y="1746928"/>
            <a:ext cx="1488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Interger</a:t>
            </a:r>
            <a:r>
              <a:rPr lang="de-DE"/>
              <a:t> </a:t>
            </a:r>
            <a:r>
              <a:rPr lang="de-DE" err="1"/>
              <a:t>factorization</a:t>
            </a:r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DB54E59-F438-D4C4-0536-CCA04B44DF34}"/>
              </a:ext>
            </a:extLst>
          </p:cNvPr>
          <p:cNvSpPr txBox="1"/>
          <p:nvPr/>
        </p:nvSpPr>
        <p:spPr>
          <a:xfrm>
            <a:off x="9565342" y="2430156"/>
            <a:ext cx="212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Random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generation</a:t>
            </a:r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CB2FDFA0-3E95-E8FF-CD05-A93C0DF442AC}"/>
              </a:ext>
            </a:extLst>
          </p:cNvPr>
          <p:cNvSpPr txBox="1"/>
          <p:nvPr/>
        </p:nvSpPr>
        <p:spPr>
          <a:xfrm>
            <a:off x="9117109" y="3050213"/>
            <a:ext cx="212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Discrete</a:t>
            </a:r>
            <a:r>
              <a:rPr lang="de-DE"/>
              <a:t> </a:t>
            </a:r>
            <a:r>
              <a:rPr lang="de-DE" err="1"/>
              <a:t>Logarithm</a:t>
            </a:r>
            <a:r>
              <a:rPr lang="de-DE"/>
              <a:t> Problems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9272D2F-433A-57A4-DCB9-216548D52094}"/>
              </a:ext>
            </a:extLst>
          </p:cNvPr>
          <p:cNvCxnSpPr>
            <a:stCxn id="34" idx="3"/>
            <a:endCxn id="36" idx="1"/>
          </p:cNvCxnSpPr>
          <p:nvPr/>
        </p:nvCxnSpPr>
        <p:spPr>
          <a:xfrm flipV="1">
            <a:off x="8588190" y="2070094"/>
            <a:ext cx="528919" cy="89675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69AA119C-E81A-3A48-2EE5-781C61277C68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8588190" y="2753322"/>
            <a:ext cx="977152" cy="20407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8EC6793-F4B5-7134-C550-5DA5F82DF4BB}"/>
              </a:ext>
            </a:extLst>
          </p:cNvPr>
          <p:cNvCxnSpPr>
            <a:endCxn id="38" idx="1"/>
          </p:cNvCxnSpPr>
          <p:nvPr/>
        </p:nvCxnSpPr>
        <p:spPr>
          <a:xfrm>
            <a:off x="8588190" y="2966851"/>
            <a:ext cx="528919" cy="40652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0CD664F9-D08C-EFE5-CA3D-7BF8C752BFE4}"/>
              </a:ext>
            </a:extLst>
          </p:cNvPr>
          <p:cNvSpPr txBox="1"/>
          <p:nvPr/>
        </p:nvSpPr>
        <p:spPr>
          <a:xfrm>
            <a:off x="1814232" y="5158298"/>
            <a:ext cx="2124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Resist</a:t>
            </a:r>
            <a:r>
              <a:rPr lang="de-DE"/>
              <a:t> </a:t>
            </a:r>
            <a:r>
              <a:rPr lang="de-DE" err="1"/>
              <a:t>attacks</a:t>
            </a:r>
            <a:endParaRPr lang="de-DE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55E13A9A-1A19-1178-047A-F9A47E7C3089}"/>
              </a:ext>
            </a:extLst>
          </p:cNvPr>
          <p:cNvSpPr txBox="1"/>
          <p:nvPr/>
        </p:nvSpPr>
        <p:spPr>
          <a:xfrm>
            <a:off x="5815852" y="5040813"/>
            <a:ext cx="4128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Ensures</a:t>
            </a:r>
            <a:r>
              <a:rPr lang="de-DE"/>
              <a:t> </a:t>
            </a:r>
            <a:r>
              <a:rPr lang="de-DE" err="1"/>
              <a:t>confidentiality</a:t>
            </a:r>
            <a:r>
              <a:rPr lang="de-DE"/>
              <a:t> &amp; </a:t>
            </a:r>
            <a:r>
              <a:rPr lang="de-DE" err="1"/>
              <a:t>integrity</a:t>
            </a:r>
            <a:r>
              <a:rPr lang="de-DE"/>
              <a:t> of sensitive </a:t>
            </a:r>
            <a:r>
              <a:rPr lang="de-DE" err="1"/>
              <a:t>information</a:t>
            </a:r>
            <a:endParaRPr lang="de-DE"/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1B99E649-236A-9965-138A-86EE9BE701A0}"/>
              </a:ext>
            </a:extLst>
          </p:cNvPr>
          <p:cNvCxnSpPr>
            <a:stCxn id="35" idx="2"/>
            <a:endCxn id="49" idx="0"/>
          </p:cNvCxnSpPr>
          <p:nvPr/>
        </p:nvCxnSpPr>
        <p:spPr>
          <a:xfrm flipH="1">
            <a:off x="2876549" y="4518647"/>
            <a:ext cx="2529171" cy="63965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AA28AA55-E09E-4A5A-2017-D1D8DF3BF5A6}"/>
              </a:ext>
            </a:extLst>
          </p:cNvPr>
          <p:cNvCxnSpPr>
            <a:endCxn id="50" idx="0"/>
          </p:cNvCxnSpPr>
          <p:nvPr/>
        </p:nvCxnSpPr>
        <p:spPr>
          <a:xfrm>
            <a:off x="5405719" y="4518647"/>
            <a:ext cx="2474256" cy="52216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730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/>
      <p:bldP spid="34" grpId="0"/>
      <p:bldP spid="35" grpId="0"/>
      <p:bldP spid="36" grpId="0"/>
      <p:bldP spid="37" grpId="0"/>
      <p:bldP spid="38" grpId="0"/>
      <p:bldP spid="49" grpId="0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7608B668-93A5-6B7C-FA60-6F41A5347267}"/>
              </a:ext>
            </a:extLst>
          </p:cNvPr>
          <p:cNvGrpSpPr/>
          <p:nvPr/>
        </p:nvGrpSpPr>
        <p:grpSpPr>
          <a:xfrm>
            <a:off x="-72081" y="10298"/>
            <a:ext cx="11958917" cy="6858000"/>
            <a:chOff x="0" y="0"/>
            <a:chExt cx="11958917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D6BDE7C-1AA4-F7A3-695D-A58DAC4BE16C}"/>
                </a:ext>
              </a:extLst>
            </p:cNvPr>
            <p:cNvSpPr/>
            <p:nvPr/>
          </p:nvSpPr>
          <p:spPr>
            <a:xfrm>
              <a:off x="0" y="0"/>
              <a:ext cx="11573435" cy="6858000"/>
            </a:xfrm>
            <a:prstGeom prst="rect">
              <a:avLst/>
            </a:prstGeom>
            <a:solidFill>
              <a:srgbClr val="189E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Rechteck: obere Ecken abgerundet 2">
              <a:extLst>
                <a:ext uri="{FF2B5EF4-FFF2-40B4-BE49-F238E27FC236}">
                  <a16:creationId xmlns:a16="http://schemas.microsoft.com/office/drawing/2014/main" id="{60ACB217-3AC1-E307-784C-DC824C28C6B7}"/>
                </a:ext>
              </a:extLst>
            </p:cNvPr>
            <p:cNvSpPr/>
            <p:nvPr/>
          </p:nvSpPr>
          <p:spPr>
            <a:xfrm rot="5400000">
              <a:off x="11501717" y="5432612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189E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6D6F0C2-4BC4-82BB-8134-81721A51D2CC}"/>
                </a:ext>
              </a:extLst>
            </p:cNvPr>
            <p:cNvSpPr txBox="1"/>
            <p:nvPr/>
          </p:nvSpPr>
          <p:spPr>
            <a:xfrm>
              <a:off x="11573435" y="5387787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>
                  <a:latin typeface="Showcard Gothic" panose="04020904020102020604" pitchFamily="82" charset="0"/>
                </a:rPr>
                <a:t>1</a:t>
              </a:r>
              <a:endParaRPr lang="de-DE"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C7DF347-8D6D-63D1-AD74-22250A30525C}"/>
              </a:ext>
            </a:extLst>
          </p:cNvPr>
          <p:cNvGrpSpPr/>
          <p:nvPr/>
        </p:nvGrpSpPr>
        <p:grpSpPr>
          <a:xfrm>
            <a:off x="456840" y="8466"/>
            <a:ext cx="11447929" cy="6858000"/>
            <a:chOff x="0" y="0"/>
            <a:chExt cx="11447929" cy="685800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4C05850-F7C5-7487-2610-128A890EE99B}"/>
                </a:ext>
              </a:extLst>
            </p:cNvPr>
            <p:cNvSpPr/>
            <p:nvPr/>
          </p:nvSpPr>
          <p:spPr>
            <a:xfrm>
              <a:off x="0" y="0"/>
              <a:ext cx="11062447" cy="6858000"/>
            </a:xfrm>
            <a:prstGeom prst="rect">
              <a:avLst/>
            </a:prstGeom>
            <a:solidFill>
              <a:srgbClr val="23B5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: obere Ecken abgerundet 8">
              <a:extLst>
                <a:ext uri="{FF2B5EF4-FFF2-40B4-BE49-F238E27FC236}">
                  <a16:creationId xmlns:a16="http://schemas.microsoft.com/office/drawing/2014/main" id="{EBC00002-80FD-A301-9479-8AC356A228DA}"/>
                </a:ext>
              </a:extLst>
            </p:cNvPr>
            <p:cNvSpPr/>
            <p:nvPr/>
          </p:nvSpPr>
          <p:spPr>
            <a:xfrm rot="5400000">
              <a:off x="10990729" y="4903694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23B5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B1953D50-2E7C-4859-7644-9EC9D6A26361}"/>
                </a:ext>
              </a:extLst>
            </p:cNvPr>
            <p:cNvSpPr txBox="1"/>
            <p:nvPr/>
          </p:nvSpPr>
          <p:spPr>
            <a:xfrm>
              <a:off x="11062447" y="4858869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>
                  <a:latin typeface="Showcard Gothic" panose="04020904020102020604" pitchFamily="82" charset="0"/>
                </a:rPr>
                <a:t>2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B1A66A6-F4D0-DB61-C76F-2940C00DB5D9}"/>
              </a:ext>
            </a:extLst>
          </p:cNvPr>
          <p:cNvGrpSpPr/>
          <p:nvPr/>
        </p:nvGrpSpPr>
        <p:grpSpPr>
          <a:xfrm>
            <a:off x="465950" y="8985"/>
            <a:ext cx="11458883" cy="6866467"/>
            <a:chOff x="0" y="0"/>
            <a:chExt cx="10927976" cy="6858000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12DFFA9-DB31-4155-DE82-C47CB5C08044}"/>
                </a:ext>
              </a:extLst>
            </p:cNvPr>
            <p:cNvSpPr/>
            <p:nvPr/>
          </p:nvSpPr>
          <p:spPr>
            <a:xfrm>
              <a:off x="0" y="0"/>
              <a:ext cx="10542494" cy="6858000"/>
            </a:xfrm>
            <a:prstGeom prst="rect">
              <a:avLst/>
            </a:prstGeom>
            <a:solidFill>
              <a:srgbClr val="36BE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obere Ecken abgerundet 11">
              <a:extLst>
                <a:ext uri="{FF2B5EF4-FFF2-40B4-BE49-F238E27FC236}">
                  <a16:creationId xmlns:a16="http://schemas.microsoft.com/office/drawing/2014/main" id="{7F178116-7BE5-4F23-E0AD-9D82AB29719D}"/>
                </a:ext>
              </a:extLst>
            </p:cNvPr>
            <p:cNvSpPr/>
            <p:nvPr/>
          </p:nvSpPr>
          <p:spPr>
            <a:xfrm rot="5400000">
              <a:off x="10470776" y="4383745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36BE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2761939-B695-77B4-F7D8-39AD918F7EFC}"/>
                </a:ext>
              </a:extLst>
            </p:cNvPr>
            <p:cNvSpPr txBox="1"/>
            <p:nvPr/>
          </p:nvSpPr>
          <p:spPr>
            <a:xfrm>
              <a:off x="10542494" y="4374772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>
                  <a:latin typeface="Showcard Gothic" panose="04020904020102020604" pitchFamily="82" charset="0"/>
                </a:rPr>
                <a:t>3</a:t>
              </a:r>
              <a:endParaRPr lang="de-DE"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9678586-9188-5F97-F697-FB47B1969A55}"/>
              </a:ext>
            </a:extLst>
          </p:cNvPr>
          <p:cNvGrpSpPr/>
          <p:nvPr/>
        </p:nvGrpSpPr>
        <p:grpSpPr>
          <a:xfrm>
            <a:off x="-10816992" y="8965"/>
            <a:ext cx="11813681" cy="6858000"/>
            <a:chOff x="-15774" y="0"/>
            <a:chExt cx="10393327" cy="6858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5CE4F82-7C73-96BE-8E04-36A85EA4D3C4}"/>
                </a:ext>
              </a:extLst>
            </p:cNvPr>
            <p:cNvSpPr/>
            <p:nvPr/>
          </p:nvSpPr>
          <p:spPr>
            <a:xfrm>
              <a:off x="-15774" y="0"/>
              <a:ext cx="10031506" cy="6858000"/>
            </a:xfrm>
            <a:prstGeom prst="rect">
              <a:avLst/>
            </a:prstGeom>
            <a:solidFill>
              <a:srgbClr val="68D1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: obere Ecken abgerundet 14">
              <a:extLst>
                <a:ext uri="{FF2B5EF4-FFF2-40B4-BE49-F238E27FC236}">
                  <a16:creationId xmlns:a16="http://schemas.microsoft.com/office/drawing/2014/main" id="{211E04D0-A4F6-F7AA-A124-8135D45A5438}"/>
                </a:ext>
              </a:extLst>
            </p:cNvPr>
            <p:cNvSpPr/>
            <p:nvPr/>
          </p:nvSpPr>
          <p:spPr>
            <a:xfrm rot="5400000">
              <a:off x="9920353" y="3863795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68D1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23923B-A956-F2D5-5E91-BC88C01DB793}"/>
                </a:ext>
              </a:extLst>
            </p:cNvPr>
            <p:cNvSpPr txBox="1"/>
            <p:nvPr/>
          </p:nvSpPr>
          <p:spPr>
            <a:xfrm>
              <a:off x="10031506" y="3852591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>
                  <a:latin typeface="Showcard Gothic" panose="04020904020102020604" pitchFamily="82" charset="0"/>
                </a:rPr>
                <a:t>4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3A4AEB1-85E9-46E3-EF95-B6AF850FE4B0}"/>
              </a:ext>
            </a:extLst>
          </p:cNvPr>
          <p:cNvGrpSpPr/>
          <p:nvPr/>
        </p:nvGrpSpPr>
        <p:grpSpPr>
          <a:xfrm>
            <a:off x="-9332256" y="0"/>
            <a:ext cx="9906000" cy="6858000"/>
            <a:chOff x="0" y="0"/>
            <a:chExt cx="9906000" cy="685800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A07549CF-D072-39ED-2DB9-9F5D9D710E82}"/>
                </a:ext>
              </a:extLst>
            </p:cNvPr>
            <p:cNvSpPr/>
            <p:nvPr/>
          </p:nvSpPr>
          <p:spPr>
            <a:xfrm>
              <a:off x="0" y="0"/>
              <a:ext cx="9520518" cy="6858000"/>
            </a:xfrm>
            <a:prstGeom prst="rect">
              <a:avLst/>
            </a:prstGeom>
            <a:solidFill>
              <a:srgbClr val="94DE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obere Ecken abgerundet 17">
              <a:extLst>
                <a:ext uri="{FF2B5EF4-FFF2-40B4-BE49-F238E27FC236}">
                  <a16:creationId xmlns:a16="http://schemas.microsoft.com/office/drawing/2014/main" id="{22F3FB92-29AE-4A42-89B2-874C42534B0E}"/>
                </a:ext>
              </a:extLst>
            </p:cNvPr>
            <p:cNvSpPr/>
            <p:nvPr/>
          </p:nvSpPr>
          <p:spPr>
            <a:xfrm rot="5400000">
              <a:off x="9448800" y="2971800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94DE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BEAC09B-595E-707C-5979-3D92EECEC717}"/>
                </a:ext>
              </a:extLst>
            </p:cNvPr>
            <p:cNvSpPr txBox="1"/>
            <p:nvPr/>
          </p:nvSpPr>
          <p:spPr>
            <a:xfrm>
              <a:off x="9520518" y="2944905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>
                  <a:latin typeface="Showcard Gothic" panose="04020904020102020604" pitchFamily="82" charset="0"/>
                </a:rPr>
                <a:t>5</a:t>
              </a:r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029563F1-FC39-F29B-DDFB-FD2425A13B70}"/>
              </a:ext>
            </a:extLst>
          </p:cNvPr>
          <p:cNvSpPr txBox="1"/>
          <p:nvPr/>
        </p:nvSpPr>
        <p:spPr>
          <a:xfrm>
            <a:off x="-7459790" y="2596369"/>
            <a:ext cx="7425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err="1">
                <a:latin typeface="Elephant" panose="02020904090505020303" pitchFamily="18" charset="0"/>
              </a:rPr>
              <a:t>Introduction</a:t>
            </a:r>
            <a:endParaRPr lang="de-DE" sz="8000">
              <a:latin typeface="Elephant" panose="02020904090505020303" pitchFamily="18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577C711-E00A-FA96-DF8F-A29A87B75F21}"/>
              </a:ext>
            </a:extLst>
          </p:cNvPr>
          <p:cNvSpPr txBox="1"/>
          <p:nvPr/>
        </p:nvSpPr>
        <p:spPr>
          <a:xfrm>
            <a:off x="1707780" y="358401"/>
            <a:ext cx="8704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err="1">
                <a:latin typeface="Elephant" panose="02020904090505020303" pitchFamily="18" charset="0"/>
              </a:rPr>
              <a:t>How</a:t>
            </a:r>
            <a:r>
              <a:rPr lang="de-DE" sz="3000">
                <a:latin typeface="Elephant" panose="02020904090505020303" pitchFamily="18" charset="0"/>
              </a:rPr>
              <a:t> </a:t>
            </a:r>
            <a:r>
              <a:rPr lang="de-DE" sz="3000" err="1">
                <a:latin typeface="Elephant" panose="02020904090505020303" pitchFamily="18" charset="0"/>
              </a:rPr>
              <a:t>does</a:t>
            </a:r>
            <a:r>
              <a:rPr lang="de-DE" sz="3000">
                <a:latin typeface="Elephant" panose="02020904090505020303" pitchFamily="18" charset="0"/>
              </a:rPr>
              <a:t> </a:t>
            </a:r>
            <a:r>
              <a:rPr lang="de-DE" sz="3000" err="1">
                <a:latin typeface="Elephant" panose="02020904090505020303" pitchFamily="18" charset="0"/>
              </a:rPr>
              <a:t>it</a:t>
            </a:r>
            <a:r>
              <a:rPr lang="de-DE" sz="3000">
                <a:latin typeface="Elephant" panose="02020904090505020303" pitchFamily="18" charset="0"/>
              </a:rPr>
              <a:t> </a:t>
            </a:r>
            <a:r>
              <a:rPr lang="de-DE" sz="3000" err="1">
                <a:latin typeface="Elephant" panose="02020904090505020303" pitchFamily="18" charset="0"/>
              </a:rPr>
              <a:t>work</a:t>
            </a:r>
            <a:r>
              <a:rPr lang="de-DE" sz="3000">
                <a:latin typeface="Elephant" panose="02020904090505020303" pitchFamily="18" charset="0"/>
              </a:rPr>
              <a:t>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7DEB0D2-B76B-F4C5-70B4-F2510BE1FF71}"/>
              </a:ext>
            </a:extLst>
          </p:cNvPr>
          <p:cNvSpPr txBox="1"/>
          <p:nvPr/>
        </p:nvSpPr>
        <p:spPr>
          <a:xfrm>
            <a:off x="1467016" y="1049615"/>
            <a:ext cx="636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Several</a:t>
            </a:r>
            <a:r>
              <a:rPr lang="de-DE"/>
              <a:t> </a:t>
            </a:r>
            <a:r>
              <a:rPr lang="de-DE" err="1"/>
              <a:t>key</a:t>
            </a:r>
            <a:r>
              <a:rPr lang="de-DE"/>
              <a:t> </a:t>
            </a:r>
            <a:r>
              <a:rPr lang="de-DE" err="1"/>
              <a:t>concepts</a:t>
            </a:r>
            <a:r>
              <a:rPr lang="de-DE"/>
              <a:t>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C68A20D-E520-4D7F-9B84-562E75C9E261}"/>
              </a:ext>
            </a:extLst>
          </p:cNvPr>
          <p:cNvSpPr txBox="1"/>
          <p:nvPr/>
        </p:nvSpPr>
        <p:spPr>
          <a:xfrm>
            <a:off x="926080" y="1592682"/>
            <a:ext cx="1600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1. Trap </a:t>
            </a:r>
            <a:r>
              <a:rPr lang="de-DE" b="1" err="1"/>
              <a:t>door</a:t>
            </a:r>
            <a:endParaRPr lang="de-DE" b="1"/>
          </a:p>
        </p:txBody>
      </p:sp>
      <p:pic>
        <p:nvPicPr>
          <p:cNvPr id="1028" name="Picture 4" descr="Concepto de algoritmo con conjunto de iconos con palabra grande o texto ...">
            <a:extLst>
              <a:ext uri="{FF2B5EF4-FFF2-40B4-BE49-F238E27FC236}">
                <a16:creationId xmlns:a16="http://schemas.microsoft.com/office/drawing/2014/main" id="{8ED1BF5F-76B2-8F79-F626-765F54C4A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072" y="1592682"/>
            <a:ext cx="1520665" cy="91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oncepto de algoritmo con conjunto de iconos con palabra grande o texto ...">
            <a:extLst>
              <a:ext uri="{FF2B5EF4-FFF2-40B4-BE49-F238E27FC236}">
                <a16:creationId xmlns:a16="http://schemas.microsoft.com/office/drawing/2014/main" id="{4E7A5721-FA68-3A97-4BE0-CF7BA4721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624" y="1592681"/>
            <a:ext cx="1520665" cy="91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026257B1-2E3D-3FA9-B706-B780B7DDCE8B}"/>
              </a:ext>
            </a:extLst>
          </p:cNvPr>
          <p:cNvSpPr/>
          <p:nvPr/>
        </p:nvSpPr>
        <p:spPr>
          <a:xfrm>
            <a:off x="4276138" y="1777348"/>
            <a:ext cx="2639889" cy="184666"/>
          </a:xfrm>
          <a:prstGeom prst="rightArrow">
            <a:avLst/>
          </a:prstGeom>
          <a:solidFill>
            <a:srgbClr val="2A28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Pfeil: nach rechts 35">
            <a:extLst>
              <a:ext uri="{FF2B5EF4-FFF2-40B4-BE49-F238E27FC236}">
                <a16:creationId xmlns:a16="http://schemas.microsoft.com/office/drawing/2014/main" id="{88D97ED9-8DF3-ADEA-14A9-AA49AAE065F7}"/>
              </a:ext>
            </a:extLst>
          </p:cNvPr>
          <p:cNvSpPr/>
          <p:nvPr/>
        </p:nvSpPr>
        <p:spPr>
          <a:xfrm flipH="1">
            <a:off x="4276138" y="2174481"/>
            <a:ext cx="2639889" cy="184666"/>
          </a:xfrm>
          <a:prstGeom prst="rightArrow">
            <a:avLst/>
          </a:prstGeom>
          <a:solidFill>
            <a:srgbClr val="2A28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7" name="Grafik 36" descr="Schließen mit einfarbiger Füllung">
            <a:extLst>
              <a:ext uri="{FF2B5EF4-FFF2-40B4-BE49-F238E27FC236}">
                <a16:creationId xmlns:a16="http://schemas.microsoft.com/office/drawing/2014/main" id="{6ECF80C9-73D7-EC6D-B269-EA77F0704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2375" y="1962014"/>
            <a:ext cx="634355" cy="634355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C7E48E61-E012-961A-2893-A3314E7123ED}"/>
              </a:ext>
            </a:extLst>
          </p:cNvPr>
          <p:cNvSpPr txBox="1"/>
          <p:nvPr/>
        </p:nvSpPr>
        <p:spPr>
          <a:xfrm>
            <a:off x="8658173" y="1542338"/>
            <a:ext cx="30049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/>
              <a:t>Fundamental to public and private-key encryption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/>
              <a:t>Ensures the safe sharing of public keys</a:t>
            </a:r>
            <a:endParaRPr lang="de-DE" sz="160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0E7AD72-879D-1807-47A2-12E38E4D8386}"/>
              </a:ext>
            </a:extLst>
          </p:cNvPr>
          <p:cNvSpPr txBox="1"/>
          <p:nvPr/>
        </p:nvSpPr>
        <p:spPr>
          <a:xfrm>
            <a:off x="926080" y="2795209"/>
            <a:ext cx="160059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/>
              <a:t>2. Generating </a:t>
            </a:r>
          </a:p>
          <a:p>
            <a:r>
              <a:rPr lang="de-DE" b="1"/>
              <a:t>primes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00F51169-E1D8-5E4F-9BC8-CE7BF99DD47A}"/>
              </a:ext>
            </a:extLst>
          </p:cNvPr>
          <p:cNvSpPr txBox="1"/>
          <p:nvPr/>
        </p:nvSpPr>
        <p:spPr>
          <a:xfrm>
            <a:off x="2659283" y="2830700"/>
            <a:ext cx="822308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err="1"/>
              <a:t>Before</a:t>
            </a:r>
            <a:r>
              <a:rPr lang="de-DE" sz="1600"/>
              <a:t> </a:t>
            </a:r>
            <a:r>
              <a:rPr lang="de-DE" sz="1600" err="1"/>
              <a:t>encryption</a:t>
            </a:r>
            <a:r>
              <a:rPr lang="de-DE" sz="1600"/>
              <a:t> </a:t>
            </a:r>
            <a:r>
              <a:rPr lang="de-DE" sz="160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sz="1600" err="1">
                <a:sym typeface="Wingdings" panose="05000000000000000000" pitchFamily="2" charset="2"/>
              </a:rPr>
              <a:t>receiver</a:t>
            </a:r>
            <a:r>
              <a:rPr lang="de-DE" sz="1600">
                <a:sym typeface="Wingdings" panose="05000000000000000000" pitchFamily="2" charset="2"/>
              </a:rPr>
              <a:t> and </a:t>
            </a:r>
            <a:r>
              <a:rPr lang="de-DE" sz="1600" err="1">
                <a:sym typeface="Wingdings" panose="05000000000000000000" pitchFamily="2" charset="2"/>
              </a:rPr>
              <a:t>sender</a:t>
            </a:r>
            <a:r>
              <a:rPr lang="de-DE" sz="1600">
                <a:sym typeface="Wingdings" panose="05000000000000000000" pitchFamily="2" charset="2"/>
              </a:rPr>
              <a:t> </a:t>
            </a:r>
            <a:r>
              <a:rPr lang="de-DE" sz="1600" err="1">
                <a:sym typeface="Wingdings" panose="05000000000000000000" pitchFamily="2" charset="2"/>
              </a:rPr>
              <a:t>exchange</a:t>
            </a:r>
            <a:r>
              <a:rPr lang="de-DE" sz="1600">
                <a:sym typeface="Wingdings" panose="05000000000000000000" pitchFamily="2" charset="2"/>
              </a:rPr>
              <a:t> </a:t>
            </a:r>
            <a:r>
              <a:rPr lang="de-DE" sz="1600" err="1">
                <a:sym typeface="Wingdings" panose="05000000000000000000" pitchFamily="2" charset="2"/>
              </a:rPr>
              <a:t>public</a:t>
            </a:r>
            <a:r>
              <a:rPr lang="de-DE" sz="1600">
                <a:sym typeface="Wingdings" panose="05000000000000000000" pitchFamily="2" charset="2"/>
              </a:rPr>
              <a:t> </a:t>
            </a:r>
            <a:r>
              <a:rPr lang="de-DE" sz="1600" err="1">
                <a:sym typeface="Wingdings" panose="05000000000000000000" pitchFamily="2" charset="2"/>
              </a:rPr>
              <a:t>keys</a:t>
            </a:r>
            <a:r>
              <a:rPr lang="de-DE" sz="1600">
                <a:sym typeface="Wingdings" panose="05000000000000000000" pitchFamily="2" charset="2"/>
              </a:rPr>
              <a:t> </a:t>
            </a:r>
            <a:endParaRPr lang="de-DE" sz="160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A115C9C-A454-096E-6573-3FA78775E010}"/>
              </a:ext>
            </a:extLst>
          </p:cNvPr>
          <p:cNvSpPr txBox="1"/>
          <p:nvPr/>
        </p:nvSpPr>
        <p:spPr>
          <a:xfrm>
            <a:off x="2647606" y="3154127"/>
            <a:ext cx="822308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/>
              <a:t>Keys </a:t>
            </a:r>
            <a:r>
              <a:rPr lang="de-DE" sz="1600" err="1"/>
              <a:t>generation</a:t>
            </a:r>
            <a:r>
              <a:rPr lang="de-DE" sz="1600"/>
              <a:t> </a:t>
            </a:r>
            <a:r>
              <a:rPr lang="de-DE" sz="160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sz="1600"/>
              <a:t> </a:t>
            </a:r>
            <a:r>
              <a:rPr lang="de-DE" sz="1600" err="1"/>
              <a:t>Primality</a:t>
            </a:r>
            <a:r>
              <a:rPr lang="de-DE" sz="1600"/>
              <a:t> </a:t>
            </a:r>
            <a:r>
              <a:rPr lang="de-DE" sz="1600" err="1"/>
              <a:t>test</a:t>
            </a:r>
            <a:r>
              <a:rPr lang="de-DE" sz="1600"/>
              <a:t> </a:t>
            </a:r>
            <a:r>
              <a:rPr lang="de-DE" sz="1600" err="1"/>
              <a:t>used</a:t>
            </a:r>
            <a:r>
              <a:rPr lang="de-DE" sz="1600"/>
              <a:t> (</a:t>
            </a:r>
            <a:r>
              <a:rPr lang="de-DE" sz="1600" err="1"/>
              <a:t>efficiently</a:t>
            </a:r>
            <a:r>
              <a:rPr lang="de-DE" sz="1600"/>
              <a:t> </a:t>
            </a:r>
            <a:r>
              <a:rPr lang="de-DE" sz="1600" err="1"/>
              <a:t>finds</a:t>
            </a:r>
            <a:r>
              <a:rPr lang="de-DE" sz="1600"/>
              <a:t> prime </a:t>
            </a:r>
            <a:r>
              <a:rPr lang="de-DE" sz="1600" err="1"/>
              <a:t>numbers</a:t>
            </a:r>
            <a:r>
              <a:rPr lang="de-DE" sz="1600"/>
              <a:t>)</a:t>
            </a:r>
            <a:endParaRPr lang="de-DE" sz="1600" err="1">
              <a:solidFill>
                <a:srgbClr val="000000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153F7EC7-F57F-D153-C357-08AD58A05F15}"/>
              </a:ext>
            </a:extLst>
          </p:cNvPr>
          <p:cNvSpPr txBox="1"/>
          <p:nvPr/>
        </p:nvSpPr>
        <p:spPr>
          <a:xfrm>
            <a:off x="2659283" y="3529493"/>
            <a:ext cx="8223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err="1"/>
              <a:t>Two</a:t>
            </a:r>
            <a:r>
              <a:rPr lang="de-DE" sz="1600"/>
              <a:t> </a:t>
            </a:r>
            <a:r>
              <a:rPr lang="de-DE" sz="1600" err="1"/>
              <a:t>selected</a:t>
            </a:r>
            <a:r>
              <a:rPr lang="de-DE" sz="1600"/>
              <a:t> prime </a:t>
            </a:r>
            <a:r>
              <a:rPr lang="de-DE" sz="1600" err="1"/>
              <a:t>numbers</a:t>
            </a:r>
            <a:r>
              <a:rPr lang="de-DE" sz="1600"/>
              <a:t> </a:t>
            </a:r>
            <a:r>
              <a:rPr lang="de-DE" sz="160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sz="1600">
                <a:sym typeface="Wingdings" panose="05000000000000000000" pitchFamily="2" charset="2"/>
              </a:rPr>
              <a:t> </a:t>
            </a:r>
            <a:r>
              <a:rPr lang="de-DE" sz="1600" err="1">
                <a:sym typeface="Wingdings" panose="05000000000000000000" pitchFamily="2" charset="2"/>
              </a:rPr>
              <a:t>very</a:t>
            </a:r>
            <a:r>
              <a:rPr lang="de-DE" sz="1600">
                <a:sym typeface="Wingdings" panose="05000000000000000000" pitchFamily="2" charset="2"/>
              </a:rPr>
              <a:t> large and </a:t>
            </a:r>
            <a:r>
              <a:rPr lang="de-DE" sz="1600" err="1">
                <a:sym typeface="Wingdings" panose="05000000000000000000" pitchFamily="2" charset="2"/>
              </a:rPr>
              <a:t>relatively</a:t>
            </a:r>
            <a:r>
              <a:rPr lang="de-DE" sz="1600">
                <a:sym typeface="Wingdings" panose="05000000000000000000" pitchFamily="2" charset="2"/>
              </a:rPr>
              <a:t> </a:t>
            </a:r>
            <a:r>
              <a:rPr lang="de-DE" sz="1600" err="1">
                <a:sym typeface="Wingdings" panose="05000000000000000000" pitchFamily="2" charset="2"/>
              </a:rPr>
              <a:t>far</a:t>
            </a:r>
            <a:r>
              <a:rPr lang="de-DE" sz="1600">
                <a:sym typeface="Wingdings" panose="05000000000000000000" pitchFamily="2" charset="2"/>
              </a:rPr>
              <a:t> apart </a:t>
            </a:r>
            <a:endParaRPr lang="de-DE" sz="160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801B80A-51C0-12CB-4968-B1A90D97C32A}"/>
              </a:ext>
            </a:extLst>
          </p:cNvPr>
          <p:cNvSpPr txBox="1"/>
          <p:nvPr/>
        </p:nvSpPr>
        <p:spPr>
          <a:xfrm>
            <a:off x="825880" y="4333554"/>
            <a:ext cx="198794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/>
              <a:t>3. </a:t>
            </a:r>
            <a:r>
              <a:rPr lang="de-DE" b="1" err="1"/>
              <a:t>Euler's</a:t>
            </a:r>
            <a:r>
              <a:rPr lang="de-DE" b="1"/>
              <a:t> </a:t>
            </a:r>
            <a:r>
              <a:rPr lang="de-DE" b="1" err="1"/>
              <a:t>totient</a:t>
            </a:r>
            <a:r>
              <a:rPr lang="de-DE" b="1"/>
              <a:t> </a:t>
            </a:r>
            <a:r>
              <a:rPr lang="de-DE" b="1" err="1"/>
              <a:t>function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E5E0943-53AF-24B4-8C68-A6DE09FE0EF7}"/>
              </a:ext>
            </a:extLst>
          </p:cNvPr>
          <p:cNvSpPr txBox="1"/>
          <p:nvPr/>
        </p:nvSpPr>
        <p:spPr>
          <a:xfrm>
            <a:off x="2675596" y="4334872"/>
            <a:ext cx="822308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/>
              <a:t>Use ‚n‘ </a:t>
            </a:r>
            <a:r>
              <a:rPr lang="de-DE" sz="160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sz="1600">
                <a:sym typeface="Wingdings" panose="05000000000000000000" pitchFamily="2" charset="2"/>
              </a:rPr>
              <a:t> </a:t>
            </a:r>
            <a:r>
              <a:rPr lang="pt-BR" i="1"/>
              <a:t>λ</a:t>
            </a:r>
            <a:r>
              <a:rPr lang="pt-BR"/>
              <a:t>(</a:t>
            </a:r>
            <a:r>
              <a:rPr lang="pt-BR" i="1"/>
              <a:t>n</a:t>
            </a:r>
            <a:r>
              <a:rPr lang="pt-BR"/>
              <a:t>) = (</a:t>
            </a:r>
            <a:r>
              <a:rPr lang="pt-BR" i="1"/>
              <a:t>p-1)(q-1), where n=</a:t>
            </a:r>
            <a:r>
              <a:rPr lang="pt-BR" i="1" err="1"/>
              <a:t>pq</a:t>
            </a:r>
            <a:endParaRPr lang="pt-BR" i="1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00917066-AD81-BF62-1D1A-5E77820A7381}"/>
              </a:ext>
            </a:extLst>
          </p:cNvPr>
          <p:cNvSpPr txBox="1"/>
          <p:nvPr/>
        </p:nvSpPr>
        <p:spPr>
          <a:xfrm>
            <a:off x="2659283" y="3917065"/>
            <a:ext cx="8223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err="1"/>
              <a:t>For</a:t>
            </a:r>
            <a:r>
              <a:rPr lang="de-DE" sz="1600"/>
              <a:t> </a:t>
            </a:r>
            <a:r>
              <a:rPr lang="de-DE" sz="1600" err="1"/>
              <a:t>example</a:t>
            </a:r>
            <a:r>
              <a:rPr lang="de-DE" sz="1600"/>
              <a:t>: </a:t>
            </a:r>
            <a:r>
              <a:rPr lang="de-DE" sz="1600">
                <a:sym typeface="Wingdings" panose="05000000000000000000" pitchFamily="2" charset="2"/>
              </a:rPr>
              <a:t>p and q </a:t>
            </a:r>
            <a:r>
              <a:rPr lang="de-DE" sz="160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de-DE" sz="1600"/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46243C93-CF59-5B78-A7D2-09751CA2B732}"/>
              </a:ext>
            </a:extLst>
          </p:cNvPr>
          <p:cNvSpPr txBox="1"/>
          <p:nvPr/>
        </p:nvSpPr>
        <p:spPr>
          <a:xfrm>
            <a:off x="769536" y="5151446"/>
            <a:ext cx="198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4. Generating </a:t>
            </a:r>
            <a:r>
              <a:rPr lang="de-DE" b="1" err="1"/>
              <a:t>the</a:t>
            </a:r>
            <a:r>
              <a:rPr lang="de-DE" b="1"/>
              <a:t> </a:t>
            </a:r>
            <a:r>
              <a:rPr lang="de-DE" b="1" err="1"/>
              <a:t>public</a:t>
            </a:r>
            <a:r>
              <a:rPr lang="de-DE" b="1"/>
              <a:t> </a:t>
            </a:r>
            <a:r>
              <a:rPr lang="de-DE" b="1" err="1"/>
              <a:t>key</a:t>
            </a:r>
            <a:endParaRPr lang="de-DE" b="1"/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6D386993-9BCE-4A66-C991-7E9808516B3F}"/>
              </a:ext>
            </a:extLst>
          </p:cNvPr>
          <p:cNvSpPr txBox="1"/>
          <p:nvPr/>
        </p:nvSpPr>
        <p:spPr>
          <a:xfrm>
            <a:off x="2793999" y="4985275"/>
            <a:ext cx="822308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/>
              <a:t>RSA </a:t>
            </a:r>
            <a:r>
              <a:rPr lang="de-DE" sz="1600" err="1"/>
              <a:t>public</a:t>
            </a:r>
            <a:r>
              <a:rPr lang="de-DE" sz="1600"/>
              <a:t> </a:t>
            </a:r>
            <a:r>
              <a:rPr lang="de-DE" sz="1600" err="1"/>
              <a:t>key</a:t>
            </a:r>
            <a:r>
              <a:rPr lang="de-DE" sz="1600"/>
              <a:t> </a:t>
            </a:r>
            <a:r>
              <a:rPr lang="de-DE" sz="160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sz="1600">
                <a:sym typeface="Wingdings" panose="05000000000000000000" pitchFamily="2" charset="2"/>
              </a:rPr>
              <a:t> </a:t>
            </a:r>
            <a:r>
              <a:rPr lang="pt-BR" sz="1600" err="1">
                <a:sym typeface="Wingdings" panose="05000000000000000000" pitchFamily="2" charset="2"/>
              </a:rPr>
              <a:t>chose</a:t>
            </a:r>
            <a:r>
              <a:rPr lang="pt-BR" sz="1600">
                <a:sym typeface="Wingdings" panose="05000000000000000000" pitchFamily="2" charset="2"/>
              </a:rPr>
              <a:t> a </a:t>
            </a:r>
            <a:r>
              <a:rPr lang="en-US" sz="1600"/>
              <a:t>prime number </a:t>
            </a:r>
            <a:r>
              <a:rPr lang="en-US" sz="1600" b="1">
                <a:solidFill>
                  <a:schemeClr val="bg1"/>
                </a:solidFill>
              </a:rPr>
              <a:t>e</a:t>
            </a:r>
            <a:r>
              <a:rPr lang="en-US" sz="1600"/>
              <a:t> such that </a:t>
            </a:r>
            <a:r>
              <a:rPr lang="en-US" sz="1600" err="1">
                <a:ea typeface="+mn-lt"/>
                <a:cs typeface="+mn-lt"/>
              </a:rPr>
              <a:t>gcd</a:t>
            </a:r>
            <a:r>
              <a:rPr lang="en-US" sz="1600">
                <a:ea typeface="+mn-lt"/>
                <a:cs typeface="+mn-lt"/>
              </a:rPr>
              <a:t>(</a:t>
            </a:r>
            <a:r>
              <a:rPr lang="pt-BR" i="1">
                <a:ea typeface="+mn-lt"/>
                <a:cs typeface="+mn-lt"/>
              </a:rPr>
              <a:t>λ</a:t>
            </a:r>
            <a:r>
              <a:rPr lang="en-US" sz="1600">
                <a:ea typeface="+mn-lt"/>
                <a:cs typeface="+mn-lt"/>
              </a:rPr>
              <a:t>(n), e)=1. 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8196D957-D446-D8A9-7E05-1E932000F4B1}"/>
              </a:ext>
            </a:extLst>
          </p:cNvPr>
          <p:cNvSpPr txBox="1"/>
          <p:nvPr/>
        </p:nvSpPr>
        <p:spPr>
          <a:xfrm>
            <a:off x="8302424" y="4759818"/>
            <a:ext cx="2829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e</a:t>
            </a:r>
            <a:r>
              <a:rPr lang="en-US" sz="1600"/>
              <a:t> must be between 1 and </a:t>
            </a:r>
            <a:r>
              <a:rPr lang="el-GR" sz="1600"/>
              <a:t>λ(</a:t>
            </a:r>
            <a:r>
              <a:rPr lang="de-DE" sz="1600"/>
              <a:t>n)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E19E53CE-4811-C26E-F822-A97976F8D00A}"/>
              </a:ext>
            </a:extLst>
          </p:cNvPr>
          <p:cNvSpPr txBox="1"/>
          <p:nvPr/>
        </p:nvSpPr>
        <p:spPr>
          <a:xfrm>
            <a:off x="2811133" y="5948613"/>
            <a:ext cx="823194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/>
              <a:t>Public </a:t>
            </a:r>
            <a:r>
              <a:rPr lang="de-DE" sz="1600" err="1"/>
              <a:t>key</a:t>
            </a:r>
            <a:r>
              <a:rPr lang="de-DE" sz="1600"/>
              <a:t> </a:t>
            </a:r>
            <a:r>
              <a:rPr lang="de-DE" sz="160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sz="1600">
                <a:sym typeface="Wingdings" panose="05000000000000000000" pitchFamily="2" charset="2"/>
              </a:rPr>
              <a:t> </a:t>
            </a:r>
            <a:r>
              <a:rPr lang="pt-BR" sz="1600" err="1">
                <a:sym typeface="Wingdings" panose="05000000000000000000" pitchFamily="2" charset="2"/>
              </a:rPr>
              <a:t>encrypt</a:t>
            </a:r>
            <a:r>
              <a:rPr lang="pt-BR" sz="1600">
                <a:sym typeface="Wingdings" panose="05000000000000000000" pitchFamily="2" charset="2"/>
              </a:rPr>
              <a:t> </a:t>
            </a:r>
            <a:r>
              <a:rPr lang="pt-BR" sz="1600" err="1">
                <a:sym typeface="Wingdings" panose="05000000000000000000" pitchFamily="2" charset="2"/>
              </a:rPr>
              <a:t>plaintext</a:t>
            </a:r>
            <a:r>
              <a:rPr lang="en-US" sz="1600"/>
              <a:t> </a:t>
            </a:r>
            <a:r>
              <a:rPr lang="en-US" sz="1600" b="1">
                <a:solidFill>
                  <a:schemeClr val="bg1"/>
                </a:solidFill>
              </a:rPr>
              <a:t>m</a:t>
            </a:r>
            <a:r>
              <a:rPr lang="en-US" sz="1600"/>
              <a:t> into </a:t>
            </a:r>
            <a:r>
              <a:rPr lang="en-US" sz="1600" i="1" u="sng"/>
              <a:t>Ciphertext</a:t>
            </a:r>
            <a:r>
              <a:rPr lang="en-US" sz="1600"/>
              <a:t> </a:t>
            </a:r>
            <a:r>
              <a:rPr lang="en-US" sz="1600" b="1">
                <a:solidFill>
                  <a:schemeClr val="bg1"/>
                </a:solidFill>
              </a:rPr>
              <a:t>c </a:t>
            </a:r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942F6A35-60B5-95A9-788F-677FBB876B68}"/>
              </a:ext>
            </a:extLst>
          </p:cNvPr>
          <p:cNvSpPr txBox="1"/>
          <p:nvPr/>
        </p:nvSpPr>
        <p:spPr>
          <a:xfrm>
            <a:off x="9028736" y="6126095"/>
            <a:ext cx="2829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>
                <a:solidFill>
                  <a:schemeClr val="bg1"/>
                </a:solidFill>
              </a:rPr>
              <a:t>c = mᵉ </a:t>
            </a:r>
            <a:r>
              <a:rPr lang="de-DE" sz="1600" b="1" err="1">
                <a:solidFill>
                  <a:schemeClr val="bg1"/>
                </a:solidFill>
              </a:rPr>
              <a:t>mod</a:t>
            </a:r>
            <a:r>
              <a:rPr lang="de-DE" sz="1600" b="1">
                <a:solidFill>
                  <a:schemeClr val="bg1"/>
                </a:solidFill>
              </a:rPr>
              <a:t> n</a:t>
            </a:r>
            <a:endParaRPr lang="de-DE" sz="1600">
              <a:solidFill>
                <a:schemeClr val="bg1"/>
              </a:solidFill>
            </a:endParaRPr>
          </a:p>
        </p:txBody>
      </p:sp>
      <p:cxnSp>
        <p:nvCxnSpPr>
          <p:cNvPr id="86" name="Verbinder: gewinkelt 85">
            <a:extLst>
              <a:ext uri="{FF2B5EF4-FFF2-40B4-BE49-F238E27FC236}">
                <a16:creationId xmlns:a16="http://schemas.microsoft.com/office/drawing/2014/main" id="{67444B30-F5DA-DE34-86D0-A20F1A00B9E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36134" y="5495320"/>
            <a:ext cx="120537" cy="1463232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feld 24">
            <a:extLst>
              <a:ext uri="{FF2B5EF4-FFF2-40B4-BE49-F238E27FC236}">
                <a16:creationId xmlns:a16="http://schemas.microsoft.com/office/drawing/2014/main" id="{ED4EFA78-2F00-9016-3ED7-8B2CC9E4208B}"/>
              </a:ext>
            </a:extLst>
          </p:cNvPr>
          <p:cNvSpPr txBox="1"/>
          <p:nvPr/>
        </p:nvSpPr>
        <p:spPr>
          <a:xfrm>
            <a:off x="2792309" y="5356974"/>
            <a:ext cx="833826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ea typeface="+mn-lt"/>
                <a:cs typeface="+mn-lt"/>
              </a:rPr>
              <a:t>Use the extended </a:t>
            </a:r>
            <a:r>
              <a:rPr lang="en-US" sz="1600" err="1">
                <a:ea typeface="+mn-lt"/>
                <a:cs typeface="+mn-lt"/>
              </a:rPr>
              <a:t>euclidean</a:t>
            </a:r>
            <a:r>
              <a:rPr lang="en-US" sz="1600">
                <a:ea typeface="+mn-lt"/>
                <a:cs typeface="+mn-lt"/>
              </a:rPr>
              <a:t> algorithm</a:t>
            </a:r>
            <a:r>
              <a:rPr lang="en-US" sz="1600">
                <a:ea typeface="+mn-lt"/>
                <a:cs typeface="+mn-lt"/>
                <a:sym typeface="Wingdings" panose="05000000000000000000" pitchFamily="2" charset="2"/>
              </a:rPr>
              <a:t> to compute x, y: </a:t>
            </a:r>
            <a:r>
              <a:rPr lang="pt-BR" i="1">
                <a:ea typeface="+mn-lt"/>
                <a:cs typeface="+mn-lt"/>
              </a:rPr>
              <a:t>λ</a:t>
            </a:r>
            <a:r>
              <a:rPr lang="en-US" sz="1600">
                <a:ea typeface="+mn-lt"/>
                <a:cs typeface="+mn-lt"/>
              </a:rPr>
              <a:t>(n) · x + e · y = 1. We ignore x, but take the y: d = y mod </a:t>
            </a:r>
            <a:r>
              <a:rPr lang="pt-BR" i="1">
                <a:ea typeface="+mn-lt"/>
                <a:cs typeface="+mn-lt"/>
              </a:rPr>
              <a:t>λ</a:t>
            </a:r>
            <a:r>
              <a:rPr lang="en-US" sz="1600">
                <a:ea typeface="+mn-lt"/>
                <a:cs typeface="+mn-lt"/>
              </a:rPr>
              <a:t>(n) ∘ It follows that: e · d ≡ 1 mod </a:t>
            </a:r>
            <a:r>
              <a:rPr lang="pt-BR" i="1">
                <a:ea typeface="+mn-lt"/>
                <a:cs typeface="+mn-lt"/>
              </a:rPr>
              <a:t>λ</a:t>
            </a:r>
            <a:r>
              <a:rPr lang="en-US" sz="1600">
                <a:ea typeface="+mn-lt"/>
                <a:cs typeface="+mn-lt"/>
              </a:rPr>
              <a:t>(n)</a:t>
            </a:r>
            <a:endParaRPr lang="de-DE" sz="160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631319C-5666-803C-94A8-E9EAF205FF11}"/>
              </a:ext>
            </a:extLst>
          </p:cNvPr>
          <p:cNvSpPr txBox="1"/>
          <p:nvPr/>
        </p:nvSpPr>
        <p:spPr>
          <a:xfrm>
            <a:off x="2802607" y="6359403"/>
            <a:ext cx="823194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/>
              <a:t>Private </a:t>
            </a:r>
            <a:r>
              <a:rPr lang="de-DE" sz="1600" err="1"/>
              <a:t>key</a:t>
            </a:r>
            <a:r>
              <a:rPr lang="de-DE" sz="1600"/>
              <a:t> </a:t>
            </a:r>
            <a:r>
              <a:rPr lang="de-DE" sz="160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sz="1600">
                <a:sym typeface="Wingdings" panose="05000000000000000000" pitchFamily="2" charset="2"/>
              </a:rPr>
              <a:t> de</a:t>
            </a:r>
            <a:r>
              <a:rPr lang="pt-BR" sz="1600" err="1">
                <a:sym typeface="Wingdings" panose="05000000000000000000" pitchFamily="2" charset="2"/>
              </a:rPr>
              <a:t>crypt</a:t>
            </a:r>
            <a:r>
              <a:rPr lang="pt-BR" sz="1600">
                <a:sym typeface="Wingdings" panose="05000000000000000000" pitchFamily="2" charset="2"/>
              </a:rPr>
              <a:t> </a:t>
            </a:r>
            <a:r>
              <a:rPr lang="pt-BR" sz="1600" err="1">
                <a:sym typeface="Wingdings" panose="05000000000000000000" pitchFamily="2" charset="2"/>
              </a:rPr>
              <a:t>cyphertext</a:t>
            </a:r>
            <a:r>
              <a:rPr lang="pt-BR" sz="1600"/>
              <a:t> </a:t>
            </a:r>
            <a:r>
              <a:rPr lang="en-US" sz="1600" b="1">
                <a:solidFill>
                  <a:schemeClr val="bg1"/>
                </a:solidFill>
              </a:rPr>
              <a:t>c </a:t>
            </a:r>
            <a:r>
              <a:rPr lang="en-US" sz="1600"/>
              <a:t>into Plain</a:t>
            </a:r>
            <a:r>
              <a:rPr lang="en-US" sz="1600" i="1" u="sng"/>
              <a:t>text</a:t>
            </a:r>
            <a:r>
              <a:rPr lang="en-US" sz="1600"/>
              <a:t> </a:t>
            </a:r>
            <a:r>
              <a:rPr lang="en-US" sz="1600" b="1">
                <a:solidFill>
                  <a:schemeClr val="bg1"/>
                </a:solidFill>
              </a:rPr>
              <a:t>c </a:t>
            </a:r>
            <a:endParaRPr lang="de-DE" sz="1600">
              <a:solidFill>
                <a:schemeClr val="bg1"/>
              </a:solidFill>
            </a:endParaRPr>
          </a:p>
        </p:txBody>
      </p: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E02197B4-DF0F-D8E3-5EC4-339FE22E7C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15540" y="5964446"/>
            <a:ext cx="120537" cy="1463232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66D6D4CD-D333-9C35-371C-DD45B02FE448}"/>
              </a:ext>
            </a:extLst>
          </p:cNvPr>
          <p:cNvSpPr txBox="1"/>
          <p:nvPr/>
        </p:nvSpPr>
        <p:spPr>
          <a:xfrm>
            <a:off x="8990756" y="6536646"/>
            <a:ext cx="282960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600" b="1">
                <a:solidFill>
                  <a:schemeClr val="bg1"/>
                </a:solidFill>
              </a:rPr>
              <a:t>m = (mᵉ)</a:t>
            </a:r>
            <a:r>
              <a:rPr lang="de-DE" sz="1600" b="1" baseline="30000">
                <a:solidFill>
                  <a:schemeClr val="bg1"/>
                </a:solidFill>
              </a:rPr>
              <a:t>d  </a:t>
            </a:r>
            <a:r>
              <a:rPr lang="de-DE" sz="1600" b="1" err="1">
                <a:solidFill>
                  <a:schemeClr val="bg1"/>
                </a:solidFill>
              </a:rPr>
              <a:t>mod</a:t>
            </a:r>
            <a:r>
              <a:rPr lang="de-DE" sz="1600" b="1">
                <a:solidFill>
                  <a:schemeClr val="bg1"/>
                </a:solidFill>
              </a:rPr>
              <a:t> n</a:t>
            </a:r>
            <a:endParaRPr lang="de-DE" sz="1600">
              <a:solidFill>
                <a:schemeClr val="bg1"/>
              </a:solidFill>
            </a:endParaRPr>
          </a:p>
        </p:txBody>
      </p:sp>
      <p:cxnSp>
        <p:nvCxnSpPr>
          <p:cNvPr id="27" name="Verbinder: gewinkelt 85">
            <a:extLst>
              <a:ext uri="{FF2B5EF4-FFF2-40B4-BE49-F238E27FC236}">
                <a16:creationId xmlns:a16="http://schemas.microsoft.com/office/drawing/2014/main" id="{3B8B7BE7-0EC1-B656-D843-2ABC146B829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53540" y="4311131"/>
            <a:ext cx="120537" cy="1463232"/>
          </a:xfrm>
          <a:prstGeom prst="bentConnector2">
            <a:avLst/>
          </a:prstGeom>
          <a:ln>
            <a:solidFill>
              <a:srgbClr val="FFFFF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854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33" grpId="0"/>
      <p:bldP spid="35" grpId="0" animBg="1"/>
      <p:bldP spid="36" grpId="0" animBg="1"/>
      <p:bldP spid="38" grpId="0"/>
      <p:bldP spid="42" grpId="0"/>
      <p:bldP spid="47" grpId="0"/>
      <p:bldP spid="49" grpId="0"/>
      <p:bldP spid="50" grpId="0"/>
      <p:bldP spid="52" grpId="0"/>
      <p:bldP spid="54" grpId="0"/>
      <p:bldP spid="77" grpId="0"/>
      <p:bldP spid="78" grpId="0"/>
      <p:bldP spid="79" grpId="0"/>
      <p:bldP spid="80" grpId="0"/>
      <p:bldP spid="84" grpId="0"/>
      <p:bldP spid="85" grpId="0"/>
      <p:bldP spid="26" grpId="0"/>
      <p:bldP spid="30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7608B668-93A5-6B7C-FA60-6F41A5347267}"/>
              </a:ext>
            </a:extLst>
          </p:cNvPr>
          <p:cNvGrpSpPr/>
          <p:nvPr/>
        </p:nvGrpSpPr>
        <p:grpSpPr>
          <a:xfrm>
            <a:off x="224120" y="0"/>
            <a:ext cx="11958917" cy="6858000"/>
            <a:chOff x="0" y="0"/>
            <a:chExt cx="11958917" cy="685800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1D6BDE7C-1AA4-F7A3-695D-A58DAC4BE16C}"/>
                </a:ext>
              </a:extLst>
            </p:cNvPr>
            <p:cNvSpPr/>
            <p:nvPr/>
          </p:nvSpPr>
          <p:spPr>
            <a:xfrm>
              <a:off x="0" y="0"/>
              <a:ext cx="11573435" cy="6858000"/>
            </a:xfrm>
            <a:prstGeom prst="rect">
              <a:avLst/>
            </a:prstGeom>
            <a:solidFill>
              <a:srgbClr val="189E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" name="Rechteck: obere Ecken abgerundet 2">
              <a:extLst>
                <a:ext uri="{FF2B5EF4-FFF2-40B4-BE49-F238E27FC236}">
                  <a16:creationId xmlns:a16="http://schemas.microsoft.com/office/drawing/2014/main" id="{60ACB217-3AC1-E307-784C-DC824C28C6B7}"/>
                </a:ext>
              </a:extLst>
            </p:cNvPr>
            <p:cNvSpPr/>
            <p:nvPr/>
          </p:nvSpPr>
          <p:spPr>
            <a:xfrm rot="5400000">
              <a:off x="11501717" y="5432612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189E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6D6F0C2-4BC4-82BB-8134-81721A51D2CC}"/>
                </a:ext>
              </a:extLst>
            </p:cNvPr>
            <p:cNvSpPr txBox="1"/>
            <p:nvPr/>
          </p:nvSpPr>
          <p:spPr>
            <a:xfrm>
              <a:off x="11573435" y="5387787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>
                  <a:latin typeface="Showcard Gothic" panose="04020904020102020604" pitchFamily="82" charset="0"/>
                </a:rPr>
                <a:t>1</a:t>
              </a:r>
              <a:endParaRPr lang="de-DE"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C7DF347-8D6D-63D1-AD74-22250A30525C}"/>
              </a:ext>
            </a:extLst>
          </p:cNvPr>
          <p:cNvGrpSpPr/>
          <p:nvPr/>
        </p:nvGrpSpPr>
        <p:grpSpPr>
          <a:xfrm>
            <a:off x="753041" y="-1832"/>
            <a:ext cx="11447929" cy="6858000"/>
            <a:chOff x="0" y="0"/>
            <a:chExt cx="11447929" cy="685800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4C05850-F7C5-7487-2610-128A890EE99B}"/>
                </a:ext>
              </a:extLst>
            </p:cNvPr>
            <p:cNvSpPr/>
            <p:nvPr/>
          </p:nvSpPr>
          <p:spPr>
            <a:xfrm>
              <a:off x="0" y="0"/>
              <a:ext cx="11062447" cy="6858000"/>
            </a:xfrm>
            <a:prstGeom prst="rect">
              <a:avLst/>
            </a:prstGeom>
            <a:solidFill>
              <a:srgbClr val="23B5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: obere Ecken abgerundet 8">
              <a:extLst>
                <a:ext uri="{FF2B5EF4-FFF2-40B4-BE49-F238E27FC236}">
                  <a16:creationId xmlns:a16="http://schemas.microsoft.com/office/drawing/2014/main" id="{EBC00002-80FD-A301-9479-8AC356A228DA}"/>
                </a:ext>
              </a:extLst>
            </p:cNvPr>
            <p:cNvSpPr/>
            <p:nvPr/>
          </p:nvSpPr>
          <p:spPr>
            <a:xfrm rot="5400000">
              <a:off x="10990729" y="4903694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23B5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B1953D50-2E7C-4859-7644-9EC9D6A26361}"/>
                </a:ext>
              </a:extLst>
            </p:cNvPr>
            <p:cNvSpPr txBox="1"/>
            <p:nvPr/>
          </p:nvSpPr>
          <p:spPr>
            <a:xfrm>
              <a:off x="11062447" y="4858869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>
                  <a:latin typeface="Showcard Gothic" panose="04020904020102020604" pitchFamily="82" charset="0"/>
                </a:rPr>
                <a:t>2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B1A66A6-F4D0-DB61-C76F-2940C00DB5D9}"/>
              </a:ext>
            </a:extLst>
          </p:cNvPr>
          <p:cNvGrpSpPr/>
          <p:nvPr/>
        </p:nvGrpSpPr>
        <p:grpSpPr>
          <a:xfrm>
            <a:off x="412383" y="-8965"/>
            <a:ext cx="11797550" cy="6858000"/>
            <a:chOff x="0" y="0"/>
            <a:chExt cx="10927976" cy="6858000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12DFFA9-DB31-4155-DE82-C47CB5C08044}"/>
                </a:ext>
              </a:extLst>
            </p:cNvPr>
            <p:cNvSpPr/>
            <p:nvPr/>
          </p:nvSpPr>
          <p:spPr>
            <a:xfrm>
              <a:off x="0" y="0"/>
              <a:ext cx="10542494" cy="6858000"/>
            </a:xfrm>
            <a:prstGeom prst="rect">
              <a:avLst/>
            </a:prstGeom>
            <a:solidFill>
              <a:srgbClr val="36BE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obere Ecken abgerundet 11">
              <a:extLst>
                <a:ext uri="{FF2B5EF4-FFF2-40B4-BE49-F238E27FC236}">
                  <a16:creationId xmlns:a16="http://schemas.microsoft.com/office/drawing/2014/main" id="{7F178116-7BE5-4F23-E0AD-9D82AB29719D}"/>
                </a:ext>
              </a:extLst>
            </p:cNvPr>
            <p:cNvSpPr/>
            <p:nvPr/>
          </p:nvSpPr>
          <p:spPr>
            <a:xfrm rot="5400000">
              <a:off x="10470776" y="4383745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36BE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2761939-B695-77B4-F7D8-39AD918F7EFC}"/>
                </a:ext>
              </a:extLst>
            </p:cNvPr>
            <p:cNvSpPr txBox="1"/>
            <p:nvPr/>
          </p:nvSpPr>
          <p:spPr>
            <a:xfrm>
              <a:off x="10542494" y="4374772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>
                  <a:latin typeface="Showcard Gothic" panose="04020904020102020604" pitchFamily="82" charset="0"/>
                </a:rPr>
                <a:t>3</a:t>
              </a:r>
              <a:endParaRPr lang="de-DE"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9678586-9188-5F97-F697-FB47B1969A55}"/>
              </a:ext>
            </a:extLst>
          </p:cNvPr>
          <p:cNvGrpSpPr/>
          <p:nvPr/>
        </p:nvGrpSpPr>
        <p:grpSpPr>
          <a:xfrm>
            <a:off x="53786" y="3118"/>
            <a:ext cx="12183253" cy="6858000"/>
            <a:chOff x="-15774" y="0"/>
            <a:chExt cx="10393327" cy="68580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5CE4F82-7C73-96BE-8E04-36A85EA4D3C4}"/>
                </a:ext>
              </a:extLst>
            </p:cNvPr>
            <p:cNvSpPr/>
            <p:nvPr/>
          </p:nvSpPr>
          <p:spPr>
            <a:xfrm>
              <a:off x="-15774" y="0"/>
              <a:ext cx="10031506" cy="6858000"/>
            </a:xfrm>
            <a:prstGeom prst="rect">
              <a:avLst/>
            </a:prstGeom>
            <a:solidFill>
              <a:srgbClr val="68D1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: obere Ecken abgerundet 14">
              <a:extLst>
                <a:ext uri="{FF2B5EF4-FFF2-40B4-BE49-F238E27FC236}">
                  <a16:creationId xmlns:a16="http://schemas.microsoft.com/office/drawing/2014/main" id="{211E04D0-A4F6-F7AA-A124-8135D45A5438}"/>
                </a:ext>
              </a:extLst>
            </p:cNvPr>
            <p:cNvSpPr/>
            <p:nvPr/>
          </p:nvSpPr>
          <p:spPr>
            <a:xfrm rot="5400000">
              <a:off x="9920353" y="3863795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68D1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23923B-A956-F2D5-5E91-BC88C01DB793}"/>
                </a:ext>
              </a:extLst>
            </p:cNvPr>
            <p:cNvSpPr txBox="1"/>
            <p:nvPr/>
          </p:nvSpPr>
          <p:spPr>
            <a:xfrm>
              <a:off x="9984933" y="3789836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>
                  <a:latin typeface="Showcard Gothic" panose="04020904020102020604" pitchFamily="82" charset="0"/>
                </a:rPr>
                <a:t>4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3A4AEB1-85E9-46E3-EF95-B6AF850FE4B0}"/>
              </a:ext>
            </a:extLst>
          </p:cNvPr>
          <p:cNvGrpSpPr/>
          <p:nvPr/>
        </p:nvGrpSpPr>
        <p:grpSpPr>
          <a:xfrm>
            <a:off x="-11451752" y="0"/>
            <a:ext cx="12094969" cy="6858000"/>
            <a:chOff x="0" y="0"/>
            <a:chExt cx="9906000" cy="685800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A07549CF-D072-39ED-2DB9-9F5D9D710E82}"/>
                </a:ext>
              </a:extLst>
            </p:cNvPr>
            <p:cNvSpPr/>
            <p:nvPr/>
          </p:nvSpPr>
          <p:spPr>
            <a:xfrm>
              <a:off x="0" y="0"/>
              <a:ext cx="9520518" cy="6858000"/>
            </a:xfrm>
            <a:prstGeom prst="rect">
              <a:avLst/>
            </a:prstGeom>
            <a:solidFill>
              <a:srgbClr val="94DE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obere Ecken abgerundet 17">
              <a:extLst>
                <a:ext uri="{FF2B5EF4-FFF2-40B4-BE49-F238E27FC236}">
                  <a16:creationId xmlns:a16="http://schemas.microsoft.com/office/drawing/2014/main" id="{22F3FB92-29AE-4A42-89B2-874C42534B0E}"/>
                </a:ext>
              </a:extLst>
            </p:cNvPr>
            <p:cNvSpPr/>
            <p:nvPr/>
          </p:nvSpPr>
          <p:spPr>
            <a:xfrm rot="5400000">
              <a:off x="9448800" y="3330391"/>
              <a:ext cx="528918" cy="385482"/>
            </a:xfrm>
            <a:prstGeom prst="round2SameRect">
              <a:avLst>
                <a:gd name="adj1" fmla="val 25969"/>
                <a:gd name="adj2" fmla="val 0"/>
              </a:avLst>
            </a:prstGeom>
            <a:solidFill>
              <a:srgbClr val="94DE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BEAC09B-595E-707C-5979-3D92EECEC717}"/>
                </a:ext>
              </a:extLst>
            </p:cNvPr>
            <p:cNvSpPr txBox="1"/>
            <p:nvPr/>
          </p:nvSpPr>
          <p:spPr>
            <a:xfrm>
              <a:off x="9520518" y="3276594"/>
              <a:ext cx="3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>
                  <a:latin typeface="Showcard Gothic" panose="04020904020102020604" pitchFamily="82" charset="0"/>
                </a:rPr>
                <a:t>5</a:t>
              </a:r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029563F1-FC39-F29B-DDFB-FD2425A13B70}"/>
              </a:ext>
            </a:extLst>
          </p:cNvPr>
          <p:cNvSpPr txBox="1"/>
          <p:nvPr/>
        </p:nvSpPr>
        <p:spPr>
          <a:xfrm>
            <a:off x="-7459790" y="2596369"/>
            <a:ext cx="7425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err="1">
                <a:latin typeface="Elephant" panose="02020904090505020303" pitchFamily="18" charset="0"/>
              </a:rPr>
              <a:t>Introduction</a:t>
            </a:r>
            <a:endParaRPr lang="de-DE" sz="8000">
              <a:latin typeface="Elephant" panose="02020904090505020303" pitchFamily="18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577C711-E00A-FA96-DF8F-A29A87B75F21}"/>
              </a:ext>
            </a:extLst>
          </p:cNvPr>
          <p:cNvSpPr txBox="1"/>
          <p:nvPr/>
        </p:nvSpPr>
        <p:spPr>
          <a:xfrm>
            <a:off x="1461249" y="601704"/>
            <a:ext cx="87047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>
                <a:latin typeface="Elephant" panose="02020904090505020303" pitchFamily="18" charset="0"/>
              </a:rPr>
              <a:t>Application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0ABDE5D-CB78-33D9-6F17-A846C77E40D1}"/>
              </a:ext>
            </a:extLst>
          </p:cNvPr>
          <p:cNvSpPr txBox="1"/>
          <p:nvPr/>
        </p:nvSpPr>
        <p:spPr>
          <a:xfrm>
            <a:off x="1149705" y="1582902"/>
            <a:ext cx="636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/>
              <a:t>Secure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transmission</a:t>
            </a:r>
            <a:endParaRPr lang="de-DE"/>
          </a:p>
        </p:txBody>
      </p:sp>
      <p:sp>
        <p:nvSpPr>
          <p:cNvPr id="62" name="AutoShape 4" descr="ключевые векторная Icon PNG , ключ клипарт черный или белый, ключевые ...">
            <a:extLst>
              <a:ext uri="{FF2B5EF4-FFF2-40B4-BE49-F238E27FC236}">
                <a16:creationId xmlns:a16="http://schemas.microsoft.com/office/drawing/2014/main" id="{2136C5A0-EC4B-E889-E182-5B8C136433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90860" y="18833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3" name="AutoShape 6" descr="ключевые векторная Icon PNG , ключ клипарт черный или белый, ключевые ...">
            <a:extLst>
              <a:ext uri="{FF2B5EF4-FFF2-40B4-BE49-F238E27FC236}">
                <a16:creationId xmlns:a16="http://schemas.microsoft.com/office/drawing/2014/main" id="{039BF0EC-1A64-C91B-CF59-65B2C2C525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43260" y="20357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34" name="AutoShape 12" descr="Key Icon Transparent Background at Vectorified.com | Collection of Key ...">
            <a:extLst>
              <a:ext uri="{FF2B5EF4-FFF2-40B4-BE49-F238E27FC236}">
                <a16:creationId xmlns:a16="http://schemas.microsoft.com/office/drawing/2014/main" id="{5026F368-1151-2B53-96E2-47A379D869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6740" y="18833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39" name="Textfeld 1038">
            <a:extLst>
              <a:ext uri="{FF2B5EF4-FFF2-40B4-BE49-F238E27FC236}">
                <a16:creationId xmlns:a16="http://schemas.microsoft.com/office/drawing/2014/main" id="{040B9AEA-D470-9908-340B-A07B9298570A}"/>
              </a:ext>
            </a:extLst>
          </p:cNvPr>
          <p:cNvSpPr txBox="1"/>
          <p:nvPr/>
        </p:nvSpPr>
        <p:spPr>
          <a:xfrm>
            <a:off x="1177024" y="2094208"/>
            <a:ext cx="636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/>
              <a:t>Authentication in </a:t>
            </a:r>
            <a:r>
              <a:rPr lang="de-DE" err="1"/>
              <a:t>secure</a:t>
            </a:r>
            <a:r>
              <a:rPr lang="de-DE"/>
              <a:t> </a:t>
            </a:r>
            <a:r>
              <a:rPr lang="de-DE" err="1"/>
              <a:t>systems</a:t>
            </a:r>
            <a:endParaRPr lang="de-DE"/>
          </a:p>
        </p:txBody>
      </p:sp>
      <p:sp>
        <p:nvSpPr>
          <p:cNvPr id="1040" name="Textfeld 1039">
            <a:extLst>
              <a:ext uri="{FF2B5EF4-FFF2-40B4-BE49-F238E27FC236}">
                <a16:creationId xmlns:a16="http://schemas.microsoft.com/office/drawing/2014/main" id="{50A7F08C-6017-C712-364B-5D2E6C889284}"/>
              </a:ext>
            </a:extLst>
          </p:cNvPr>
          <p:cNvSpPr txBox="1"/>
          <p:nvPr/>
        </p:nvSpPr>
        <p:spPr>
          <a:xfrm>
            <a:off x="6674226" y="1573937"/>
            <a:ext cx="636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/>
              <a:t>SSL / TLS </a:t>
            </a:r>
            <a:r>
              <a:rPr lang="de-DE" err="1"/>
              <a:t>protocols</a:t>
            </a:r>
            <a:r>
              <a:rPr lang="de-DE"/>
              <a:t> in </a:t>
            </a:r>
            <a:r>
              <a:rPr lang="de-DE" err="1"/>
              <a:t>websites</a:t>
            </a:r>
            <a:endParaRPr lang="de-DE"/>
          </a:p>
        </p:txBody>
      </p:sp>
      <p:sp>
        <p:nvSpPr>
          <p:cNvPr id="1041" name="Textfeld 1040">
            <a:extLst>
              <a:ext uri="{FF2B5EF4-FFF2-40B4-BE49-F238E27FC236}">
                <a16:creationId xmlns:a16="http://schemas.microsoft.com/office/drawing/2014/main" id="{A932155F-4AA0-BAFE-A3B3-EB0569A5901C}"/>
              </a:ext>
            </a:extLst>
          </p:cNvPr>
          <p:cNvSpPr txBox="1"/>
          <p:nvPr/>
        </p:nvSpPr>
        <p:spPr>
          <a:xfrm>
            <a:off x="6674226" y="2037882"/>
            <a:ext cx="636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/>
              <a:t>Digital </a:t>
            </a:r>
            <a:r>
              <a:rPr lang="de-DE" err="1"/>
              <a:t>Signature</a:t>
            </a:r>
            <a:endParaRPr lang="de-DE"/>
          </a:p>
        </p:txBody>
      </p:sp>
      <p:pic>
        <p:nvPicPr>
          <p:cNvPr id="7" name="Picture 2" descr="twilio.com/en-us/blog/de...">
            <a:extLst>
              <a:ext uri="{FF2B5EF4-FFF2-40B4-BE49-F238E27FC236}">
                <a16:creationId xmlns:a16="http://schemas.microsoft.com/office/drawing/2014/main" id="{C5834420-74B5-FC9F-2753-8F79EC210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502" y="2649874"/>
            <a:ext cx="9820995" cy="392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324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6" grpId="0"/>
      <p:bldP spid="1039" grpId="0"/>
      <p:bldP spid="1040" grpId="0"/>
      <p:bldP spid="10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58DC7A6-CC23-9CAE-2F14-F94D183280E2}"/>
              </a:ext>
            </a:extLst>
          </p:cNvPr>
          <p:cNvGrpSpPr/>
          <p:nvPr/>
        </p:nvGrpSpPr>
        <p:grpSpPr>
          <a:xfrm>
            <a:off x="43424" y="166682"/>
            <a:ext cx="1232925" cy="1081094"/>
            <a:chOff x="43424" y="166682"/>
            <a:chExt cx="1232925" cy="1081094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BB584632-47D2-839D-06EF-C02AE11E134A}"/>
                </a:ext>
              </a:extLst>
            </p:cNvPr>
            <p:cNvSpPr/>
            <p:nvPr/>
          </p:nvSpPr>
          <p:spPr>
            <a:xfrm>
              <a:off x="503424" y="581025"/>
              <a:ext cx="772925" cy="66675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022C68AF-7E8F-3510-8BD3-E91A5DE7C38C}"/>
                </a:ext>
              </a:extLst>
            </p:cNvPr>
            <p:cNvSpPr/>
            <p:nvPr/>
          </p:nvSpPr>
          <p:spPr>
            <a:xfrm>
              <a:off x="329244" y="166683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9C103063-1ABE-787B-7F4A-78E78DE047E3}"/>
                </a:ext>
              </a:extLst>
            </p:cNvPr>
            <p:cNvSpPr/>
            <p:nvPr/>
          </p:nvSpPr>
          <p:spPr>
            <a:xfrm>
              <a:off x="43424" y="585785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35DD633-A8EC-3BBC-2E41-53FD668AEF95}"/>
                </a:ext>
              </a:extLst>
            </p:cNvPr>
            <p:cNvSpPr/>
            <p:nvPr/>
          </p:nvSpPr>
          <p:spPr>
            <a:xfrm>
              <a:off x="43424" y="166682"/>
              <a:ext cx="258436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70381F3A-F9DB-422C-E589-CF5DE01F673D}"/>
              </a:ext>
            </a:extLst>
          </p:cNvPr>
          <p:cNvSpPr txBox="1"/>
          <p:nvPr/>
        </p:nvSpPr>
        <p:spPr>
          <a:xfrm>
            <a:off x="6763905" y="223504"/>
            <a:ext cx="3981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>
                <a:latin typeface="Elephant" panose="02020904090505020303" pitchFamily="18" charset="0"/>
              </a:rPr>
              <a:t>Task 2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943D908-E636-085B-ED2E-167285861F12}"/>
              </a:ext>
            </a:extLst>
          </p:cNvPr>
          <p:cNvSpPr txBox="1"/>
          <p:nvPr/>
        </p:nvSpPr>
        <p:spPr>
          <a:xfrm>
            <a:off x="6509006" y="1846091"/>
            <a:ext cx="561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>
                <a:latin typeface="Elephant" panose="02020904090505020303" pitchFamily="18" charset="0"/>
              </a:rPr>
              <a:t>Prime Numbers-</a:t>
            </a:r>
            <a:r>
              <a:rPr lang="de-DE" sz="2400" err="1">
                <a:latin typeface="Elephant" panose="02020904090505020303" pitchFamily="18" charset="0"/>
              </a:rPr>
              <a:t>Related</a:t>
            </a:r>
            <a:r>
              <a:rPr lang="de-DE" sz="2400">
                <a:latin typeface="Elephant" panose="02020904090505020303" pitchFamily="18" charset="0"/>
              </a:rPr>
              <a:t> </a:t>
            </a:r>
            <a:r>
              <a:rPr lang="de-DE" sz="2400" err="1">
                <a:latin typeface="Elephant" panose="02020904090505020303" pitchFamily="18" charset="0"/>
              </a:rPr>
              <a:t>Functions</a:t>
            </a:r>
            <a:endParaRPr lang="de-DE" sz="2400">
              <a:latin typeface="Elephant" panose="02020904090505020303" pitchFamily="18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2F9CF89-C8A5-0C8E-9A2B-851D044371CC}"/>
              </a:ext>
            </a:extLst>
          </p:cNvPr>
          <p:cNvSpPr txBox="1"/>
          <p:nvPr/>
        </p:nvSpPr>
        <p:spPr>
          <a:xfrm>
            <a:off x="6763905" y="2575605"/>
            <a:ext cx="534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a) Overall Goal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69D85F2-8E21-CE15-6BBF-EA0386236190}"/>
              </a:ext>
            </a:extLst>
          </p:cNvPr>
          <p:cNvSpPr txBox="1"/>
          <p:nvPr/>
        </p:nvSpPr>
        <p:spPr>
          <a:xfrm>
            <a:off x="7015687" y="2944937"/>
            <a:ext cx="511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Implement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custom</a:t>
            </a:r>
            <a:r>
              <a:rPr lang="de-DE"/>
              <a:t> </a:t>
            </a:r>
            <a:r>
              <a:rPr lang="de-DE" err="1"/>
              <a:t>functions</a:t>
            </a:r>
            <a:r>
              <a:rPr lang="de-DE"/>
              <a:t> </a:t>
            </a:r>
            <a:r>
              <a:rPr lang="de-DE" err="1"/>
              <a:t>related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prime </a:t>
            </a:r>
            <a:r>
              <a:rPr lang="de-DE" err="1"/>
              <a:t>numbers</a:t>
            </a:r>
            <a:r>
              <a:rPr lang="de-DE"/>
              <a:t>.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E9C8354-DF62-C0C2-3F78-5AF8EAB14E3A}"/>
              </a:ext>
            </a:extLst>
          </p:cNvPr>
          <p:cNvSpPr txBox="1"/>
          <p:nvPr/>
        </p:nvSpPr>
        <p:spPr>
          <a:xfrm>
            <a:off x="7015686" y="3678823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Use </a:t>
            </a:r>
            <a:r>
              <a:rPr lang="de-DE" err="1"/>
              <a:t>basic</a:t>
            </a:r>
            <a:r>
              <a:rPr lang="de-DE"/>
              <a:t> programming </a:t>
            </a:r>
            <a:r>
              <a:rPr lang="de-DE" err="1"/>
              <a:t>constructs</a:t>
            </a:r>
            <a:r>
              <a:rPr lang="de-DE"/>
              <a:t> :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06A4BA2-FBDE-E78B-E0C1-CA6048F38E1A}"/>
              </a:ext>
            </a:extLst>
          </p:cNvPr>
          <p:cNvSpPr txBox="1"/>
          <p:nvPr/>
        </p:nvSpPr>
        <p:spPr>
          <a:xfrm>
            <a:off x="7321888" y="4082867"/>
            <a:ext cx="511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err="1"/>
              <a:t>Arithmetic</a:t>
            </a:r>
            <a:r>
              <a:rPr lang="de-DE"/>
              <a:t> </a:t>
            </a:r>
            <a:r>
              <a:rPr lang="de-DE" err="1"/>
              <a:t>operations</a:t>
            </a:r>
            <a:r>
              <a:rPr lang="de-DE"/>
              <a:t>: +, -, *, /, </a:t>
            </a:r>
            <a:r>
              <a:rPr lang="de-DE" err="1"/>
              <a:t>mod</a:t>
            </a:r>
            <a:endParaRPr lang="de-DE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/>
              <a:t>Control </a:t>
            </a:r>
            <a:r>
              <a:rPr lang="de-DE" err="1"/>
              <a:t>Structures</a:t>
            </a:r>
            <a:r>
              <a:rPr lang="de-DE"/>
              <a:t>: </a:t>
            </a:r>
            <a:r>
              <a:rPr lang="de-DE" err="1"/>
              <a:t>if</a:t>
            </a:r>
            <a:r>
              <a:rPr lang="de-DE"/>
              <a:t>/</a:t>
            </a:r>
            <a:r>
              <a:rPr lang="de-DE" err="1"/>
              <a:t>else</a:t>
            </a:r>
            <a:r>
              <a:rPr lang="de-DE"/>
              <a:t>, </a:t>
            </a:r>
            <a:r>
              <a:rPr lang="de-DE" err="1"/>
              <a:t>for</a:t>
            </a:r>
            <a:r>
              <a:rPr lang="de-DE"/>
              <a:t>, </a:t>
            </a:r>
            <a:r>
              <a:rPr lang="de-DE" err="1"/>
              <a:t>while</a:t>
            </a:r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D99597B-E6F2-51EA-673D-220E70253A83}"/>
              </a:ext>
            </a:extLst>
          </p:cNvPr>
          <p:cNvSpPr txBox="1"/>
          <p:nvPr/>
        </p:nvSpPr>
        <p:spPr>
          <a:xfrm>
            <a:off x="7015686" y="4916168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codes</a:t>
            </a:r>
            <a:r>
              <a:rPr lang="de-DE"/>
              <a:t>: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509D191-6CBD-BD6B-D01E-1D3FC1E98A5C}"/>
              </a:ext>
            </a:extLst>
          </p:cNvPr>
          <p:cNvSpPr/>
          <p:nvPr/>
        </p:nvSpPr>
        <p:spPr>
          <a:xfrm flipH="1">
            <a:off x="5770295" y="0"/>
            <a:ext cx="654424" cy="6858000"/>
          </a:xfrm>
          <a:prstGeom prst="rect">
            <a:avLst/>
          </a:prstGeom>
          <a:gradFill flip="none" rotWithShape="1">
            <a:gsLst>
              <a:gs pos="9000">
                <a:schemeClr val="bg2">
                  <a:lumMod val="90000"/>
                </a:schemeClr>
              </a:gs>
              <a:gs pos="100000">
                <a:schemeClr val="bg1">
                  <a:lumMod val="95000"/>
                  <a:alpha val="75000"/>
                </a:schemeClr>
              </a:gs>
              <a:gs pos="77000">
                <a:schemeClr val="bg1">
                  <a:lumMod val="85000"/>
                </a:schemeClr>
              </a:gs>
              <a:gs pos="55000">
                <a:schemeClr val="bg2">
                  <a:lumMod val="90000"/>
                </a:schemeClr>
              </a:gs>
              <a:gs pos="31000">
                <a:schemeClr val="bg2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F5F5188-6A2E-171C-B028-01525746D540}"/>
              </a:ext>
            </a:extLst>
          </p:cNvPr>
          <p:cNvSpPr txBox="1"/>
          <p:nvPr/>
        </p:nvSpPr>
        <p:spPr>
          <a:xfrm>
            <a:off x="7321888" y="5430963"/>
            <a:ext cx="511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err="1"/>
              <a:t>Less</a:t>
            </a:r>
            <a:r>
              <a:rPr lang="de-DE"/>
              <a:t> </a:t>
            </a:r>
            <a:r>
              <a:rPr lang="de-DE" err="1"/>
              <a:t>Efficient</a:t>
            </a:r>
            <a:endParaRPr lang="de-DE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/>
              <a:t>More </a:t>
            </a:r>
            <a:r>
              <a:rPr lang="de-DE" err="1"/>
              <a:t>Efficient</a:t>
            </a:r>
            <a:endParaRPr lang="de-DE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3DEA2A98-3BD2-D67A-1566-9C8950054773}"/>
              </a:ext>
            </a:extLst>
          </p:cNvPr>
          <p:cNvGrpSpPr/>
          <p:nvPr/>
        </p:nvGrpSpPr>
        <p:grpSpPr>
          <a:xfrm flipH="1">
            <a:off x="10896285" y="164324"/>
            <a:ext cx="1232925" cy="1081094"/>
            <a:chOff x="43424" y="166682"/>
            <a:chExt cx="1232925" cy="1081094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15E6612-46B8-534D-C2BA-9AE8709A2C9F}"/>
                </a:ext>
              </a:extLst>
            </p:cNvPr>
            <p:cNvSpPr/>
            <p:nvPr/>
          </p:nvSpPr>
          <p:spPr>
            <a:xfrm>
              <a:off x="503424" y="581025"/>
              <a:ext cx="772925" cy="66675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E5FF430-AA3B-E52C-660D-536D54EC4435}"/>
                </a:ext>
              </a:extLst>
            </p:cNvPr>
            <p:cNvSpPr/>
            <p:nvPr/>
          </p:nvSpPr>
          <p:spPr>
            <a:xfrm>
              <a:off x="329244" y="166683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5A0AF8A5-644B-7272-9B3A-8CB833215FED}"/>
                </a:ext>
              </a:extLst>
            </p:cNvPr>
            <p:cNvSpPr/>
            <p:nvPr/>
          </p:nvSpPr>
          <p:spPr>
            <a:xfrm>
              <a:off x="43424" y="585785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F26387D0-9D6F-EF16-5557-F7361274D307}"/>
                </a:ext>
              </a:extLst>
            </p:cNvPr>
            <p:cNvSpPr/>
            <p:nvPr/>
          </p:nvSpPr>
          <p:spPr>
            <a:xfrm>
              <a:off x="43424" y="166682"/>
              <a:ext cx="258436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38569840-291C-EF9E-783A-5B69BB159569}"/>
              </a:ext>
            </a:extLst>
          </p:cNvPr>
          <p:cNvSpPr txBox="1"/>
          <p:nvPr/>
        </p:nvSpPr>
        <p:spPr>
          <a:xfrm>
            <a:off x="2364" y="1746069"/>
            <a:ext cx="5737788" cy="29854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9400">
                <a:latin typeface="Elephant"/>
              </a:rPr>
              <a:t>Prime </a:t>
            </a:r>
          </a:p>
          <a:p>
            <a:pPr algn="ctr"/>
            <a:r>
              <a:rPr lang="de-DE" sz="9400">
                <a:latin typeface="Elephant" panose="02020904090505020303" pitchFamily="18" charset="0"/>
              </a:rPr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974117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70381F3A-F9DB-422C-E589-CF5DE01F673D}"/>
              </a:ext>
            </a:extLst>
          </p:cNvPr>
          <p:cNvSpPr txBox="1"/>
          <p:nvPr/>
        </p:nvSpPr>
        <p:spPr>
          <a:xfrm>
            <a:off x="6914835" y="250322"/>
            <a:ext cx="39814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>
                <a:latin typeface="Elephant" panose="02020904090505020303" pitchFamily="18" charset="0"/>
              </a:rPr>
              <a:t>Task 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509D191-6CBD-BD6B-D01E-1D3FC1E98A5C}"/>
              </a:ext>
            </a:extLst>
          </p:cNvPr>
          <p:cNvSpPr/>
          <p:nvPr/>
        </p:nvSpPr>
        <p:spPr>
          <a:xfrm flipH="1">
            <a:off x="5770295" y="0"/>
            <a:ext cx="654424" cy="6858000"/>
          </a:xfrm>
          <a:prstGeom prst="rect">
            <a:avLst/>
          </a:prstGeom>
          <a:gradFill flip="none" rotWithShape="1">
            <a:gsLst>
              <a:gs pos="9000">
                <a:schemeClr val="bg2">
                  <a:lumMod val="90000"/>
                </a:schemeClr>
              </a:gs>
              <a:gs pos="100000">
                <a:schemeClr val="bg1">
                  <a:lumMod val="95000"/>
                  <a:alpha val="75000"/>
                </a:schemeClr>
              </a:gs>
              <a:gs pos="77000">
                <a:schemeClr val="bg1">
                  <a:lumMod val="85000"/>
                </a:schemeClr>
              </a:gs>
              <a:gs pos="55000">
                <a:schemeClr val="bg2">
                  <a:lumMod val="90000"/>
                </a:schemeClr>
              </a:gs>
              <a:gs pos="31000">
                <a:schemeClr val="bg2">
                  <a:lumMod val="7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F5F5188-6A2E-171C-B028-01525746D540}"/>
              </a:ext>
            </a:extLst>
          </p:cNvPr>
          <p:cNvSpPr txBox="1"/>
          <p:nvPr/>
        </p:nvSpPr>
        <p:spPr>
          <a:xfrm>
            <a:off x="7078476" y="2819215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err="1"/>
              <a:t>Functionality</a:t>
            </a:r>
            <a:r>
              <a:rPr lang="de-DE"/>
              <a:t>: </a:t>
            </a:r>
            <a:r>
              <a:rPr lang="de-DE" err="1"/>
              <a:t>checks</a:t>
            </a:r>
            <a:r>
              <a:rPr lang="de-DE"/>
              <a:t> </a:t>
            </a:r>
            <a:r>
              <a:rPr lang="de-DE" err="1"/>
              <a:t>if</a:t>
            </a:r>
            <a:r>
              <a:rPr lang="de-DE"/>
              <a:t> a </a:t>
            </a:r>
            <a:r>
              <a:rPr lang="de-DE" err="1"/>
              <a:t>given</a:t>
            </a:r>
            <a:r>
              <a:rPr lang="de-DE"/>
              <a:t> </a:t>
            </a:r>
            <a:r>
              <a:rPr lang="de-DE" err="1"/>
              <a:t>number</a:t>
            </a:r>
            <a:r>
              <a:rPr lang="de-DE"/>
              <a:t> prime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EB93F7F-3FFD-6E23-74D6-787583C3E575}"/>
              </a:ext>
            </a:extLst>
          </p:cNvPr>
          <p:cNvGrpSpPr/>
          <p:nvPr/>
        </p:nvGrpSpPr>
        <p:grpSpPr>
          <a:xfrm flipH="1">
            <a:off x="10896285" y="164324"/>
            <a:ext cx="1232925" cy="1081094"/>
            <a:chOff x="43424" y="166682"/>
            <a:chExt cx="1232925" cy="108109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55549098-85C8-CE34-1B33-136254F1C11D}"/>
                </a:ext>
              </a:extLst>
            </p:cNvPr>
            <p:cNvSpPr/>
            <p:nvPr/>
          </p:nvSpPr>
          <p:spPr>
            <a:xfrm>
              <a:off x="503424" y="581025"/>
              <a:ext cx="772925" cy="66675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644D102-4A5C-7D09-E5EF-59FC1225A5A4}"/>
                </a:ext>
              </a:extLst>
            </p:cNvPr>
            <p:cNvSpPr/>
            <p:nvPr/>
          </p:nvSpPr>
          <p:spPr>
            <a:xfrm>
              <a:off x="329244" y="166683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90D4141-6442-19C9-F3E2-62AB7B8064F3}"/>
                </a:ext>
              </a:extLst>
            </p:cNvPr>
            <p:cNvSpPr/>
            <p:nvPr/>
          </p:nvSpPr>
          <p:spPr>
            <a:xfrm>
              <a:off x="43424" y="585785"/>
              <a:ext cx="424562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0F23293-DBD0-B9C5-6588-BE3BA2AF6963}"/>
                </a:ext>
              </a:extLst>
            </p:cNvPr>
            <p:cNvSpPr/>
            <p:nvPr/>
          </p:nvSpPr>
          <p:spPr>
            <a:xfrm>
              <a:off x="43424" y="166682"/>
              <a:ext cx="258436" cy="381001"/>
            </a:xfrm>
            <a:prstGeom prst="rect">
              <a:avLst/>
            </a:prstGeom>
            <a:solidFill>
              <a:srgbClr val="7DDE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BAAD9474-F9B3-3707-E30E-2A46A19C12FD}"/>
              </a:ext>
            </a:extLst>
          </p:cNvPr>
          <p:cNvSpPr txBox="1"/>
          <p:nvPr/>
        </p:nvSpPr>
        <p:spPr>
          <a:xfrm>
            <a:off x="6424719" y="1637186"/>
            <a:ext cx="561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>
                <a:latin typeface="Elephant" panose="02020904090505020303" pitchFamily="18" charset="0"/>
              </a:rPr>
              <a:t>Prime Numbers-</a:t>
            </a:r>
            <a:r>
              <a:rPr lang="de-DE" sz="2400" err="1">
                <a:latin typeface="Elephant" panose="02020904090505020303" pitchFamily="18" charset="0"/>
              </a:rPr>
              <a:t>Related</a:t>
            </a:r>
            <a:r>
              <a:rPr lang="de-DE" sz="2400">
                <a:latin typeface="Elephant" panose="02020904090505020303" pitchFamily="18" charset="0"/>
              </a:rPr>
              <a:t> </a:t>
            </a:r>
            <a:r>
              <a:rPr lang="de-DE" sz="2400" err="1">
                <a:latin typeface="Elephant" panose="02020904090505020303" pitchFamily="18" charset="0"/>
              </a:rPr>
              <a:t>Functions</a:t>
            </a:r>
            <a:endParaRPr lang="de-DE" sz="2400">
              <a:latin typeface="Elephant" panose="02020904090505020303" pitchFamily="18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EDACE30-B438-2C96-6AC7-8BB40466D219}"/>
              </a:ext>
            </a:extLst>
          </p:cNvPr>
          <p:cNvSpPr txBox="1"/>
          <p:nvPr/>
        </p:nvSpPr>
        <p:spPr>
          <a:xfrm>
            <a:off x="6679618" y="2366700"/>
            <a:ext cx="534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a) Overall Goal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72CCD0F-C5B7-4412-D046-ED34245B260A}"/>
              </a:ext>
            </a:extLst>
          </p:cNvPr>
          <p:cNvSpPr txBox="1"/>
          <p:nvPr/>
        </p:nvSpPr>
        <p:spPr>
          <a:xfrm>
            <a:off x="7078476" y="3238318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/>
              <a:t>Input</a:t>
            </a:r>
            <a:r>
              <a:rPr lang="de-DE"/>
              <a:t>: A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natural</a:t>
            </a:r>
            <a:r>
              <a:rPr lang="de-DE"/>
              <a:t>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i="1"/>
              <a:t>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DF286F0-2195-D408-5491-F90086A01409}"/>
              </a:ext>
            </a:extLst>
          </p:cNvPr>
          <p:cNvSpPr txBox="1"/>
          <p:nvPr/>
        </p:nvSpPr>
        <p:spPr>
          <a:xfrm>
            <a:off x="7116261" y="3657421"/>
            <a:ext cx="51135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u="sng"/>
              <a:t>Output</a:t>
            </a:r>
            <a:r>
              <a:rPr lang="de-DE"/>
              <a:t>: Boolean (</a:t>
            </a:r>
            <a:r>
              <a:rPr lang="de-DE" i="1" err="1">
                <a:highlight>
                  <a:srgbClr val="7DDEDC"/>
                </a:highlight>
              </a:rPr>
              <a:t>true</a:t>
            </a:r>
            <a:r>
              <a:rPr lang="de-DE" i="1">
                <a:highlight>
                  <a:srgbClr val="7DDEDC"/>
                </a:highlight>
              </a:rPr>
              <a:t>(1)</a:t>
            </a:r>
            <a:r>
              <a:rPr lang="de-DE"/>
              <a:t> </a:t>
            </a:r>
            <a:r>
              <a:rPr lang="de-DE" err="1"/>
              <a:t>if</a:t>
            </a:r>
            <a:r>
              <a:rPr lang="de-DE"/>
              <a:t> prime, </a:t>
            </a:r>
            <a:r>
              <a:rPr lang="de-DE" i="1" err="1">
                <a:highlight>
                  <a:srgbClr val="7DDEDC"/>
                </a:highlight>
              </a:rPr>
              <a:t>false</a:t>
            </a:r>
            <a:r>
              <a:rPr lang="de-DE" i="1">
                <a:highlight>
                  <a:srgbClr val="7DDEDC"/>
                </a:highlight>
              </a:rPr>
              <a:t>(0)</a:t>
            </a:r>
            <a:r>
              <a:rPr lang="de-DE"/>
              <a:t> </a:t>
            </a:r>
            <a:r>
              <a:rPr lang="de-DE" err="1"/>
              <a:t>otherwise</a:t>
            </a:r>
            <a:r>
              <a:rPr lang="de-DE"/>
              <a:t>)</a:t>
            </a:r>
            <a:endParaRPr lang="de-DE" i="1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E21D64F-91D4-1105-10CA-A52E66369117}"/>
              </a:ext>
            </a:extLst>
          </p:cNvPr>
          <p:cNvSpPr txBox="1"/>
          <p:nvPr/>
        </p:nvSpPr>
        <p:spPr>
          <a:xfrm>
            <a:off x="7078476" y="4758560"/>
            <a:ext cx="511352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/>
              <a:t>Check </a:t>
            </a:r>
            <a:r>
              <a:rPr lang="de-DE" err="1"/>
              <a:t>divisibility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i="1"/>
              <a:t>2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i="1"/>
              <a:t>n-1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err="1"/>
              <a:t>If</a:t>
            </a:r>
            <a:r>
              <a:rPr lang="de-DE"/>
              <a:t> divisible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any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than</a:t>
            </a:r>
            <a:r>
              <a:rPr lang="de-DE"/>
              <a:t> </a:t>
            </a:r>
            <a:r>
              <a:rPr lang="de-DE" err="1"/>
              <a:t>itself</a:t>
            </a:r>
            <a:r>
              <a:rPr lang="de-DE"/>
              <a:t> </a:t>
            </a:r>
          </a:p>
          <a:p>
            <a:r>
              <a:rPr lang="de-DE">
                <a:sym typeface="Wingdings" panose="05000000000000000000" pitchFamily="2" charset="2"/>
              </a:rPr>
              <a:t>                         </a:t>
            </a:r>
            <a:r>
              <a:rPr lang="de-DE" err="1">
                <a:sym typeface="Wingdings" panose="05000000000000000000" pitchFamily="2" charset="2"/>
              </a:rPr>
              <a:t>It‘s</a:t>
            </a:r>
            <a:r>
              <a:rPr lang="de-DE">
                <a:sym typeface="Wingdings" panose="05000000000000000000" pitchFamily="2" charset="2"/>
              </a:rPr>
              <a:t> not Prime.</a:t>
            </a:r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AD8EFC8-3719-F873-6FDB-0D3235B1C5C4}"/>
              </a:ext>
            </a:extLst>
          </p:cNvPr>
          <p:cNvSpPr txBox="1"/>
          <p:nvPr/>
        </p:nvSpPr>
        <p:spPr>
          <a:xfrm>
            <a:off x="6699335" y="4310961"/>
            <a:ext cx="534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err="1"/>
              <a:t>Logic</a:t>
            </a:r>
            <a:r>
              <a:rPr lang="de-DE" b="1"/>
              <a:t>: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65C58F2-F17B-03E7-1966-B1F84C2649B8}"/>
              </a:ext>
            </a:extLst>
          </p:cNvPr>
          <p:cNvSpPr txBox="1"/>
          <p:nvPr/>
        </p:nvSpPr>
        <p:spPr>
          <a:xfrm>
            <a:off x="6813739" y="6051488"/>
            <a:ext cx="511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err="1"/>
              <a:t>Less</a:t>
            </a:r>
            <a:r>
              <a:rPr lang="de-DE"/>
              <a:t> </a:t>
            </a:r>
            <a:r>
              <a:rPr lang="de-DE" err="1"/>
              <a:t>Efficient</a:t>
            </a:r>
            <a:r>
              <a:rPr lang="de-DE"/>
              <a:t>: time </a:t>
            </a:r>
            <a:r>
              <a:rPr lang="de-DE" err="1"/>
              <a:t>consuming</a:t>
            </a:r>
            <a:endParaRPr lang="de-DE"/>
          </a:p>
        </p:txBody>
      </p:sp>
      <p:pic>
        <p:nvPicPr>
          <p:cNvPr id="30" name="Grafik 29" descr="Schließen mit einfarbiger Füllung">
            <a:extLst>
              <a:ext uri="{FF2B5EF4-FFF2-40B4-BE49-F238E27FC236}">
                <a16:creationId xmlns:a16="http://schemas.microsoft.com/office/drawing/2014/main" id="{71ED133B-C7C3-3B0F-AFEF-1B40E579D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5560" y="5798022"/>
            <a:ext cx="914400" cy="914400"/>
          </a:xfrm>
          <a:prstGeom prst="rect">
            <a:avLst/>
          </a:prstGeom>
        </p:spPr>
      </p:pic>
      <p:pic>
        <p:nvPicPr>
          <p:cNvPr id="6" name="Grafik 5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9377A797-2F25-1269-2CF7-907CEDC1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5" y="527076"/>
            <a:ext cx="5633443" cy="40403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B9F6827-9ACC-B498-9330-AFCCE367D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340" y="5826386"/>
            <a:ext cx="3001534" cy="610201"/>
          </a:xfrm>
          <a:prstGeom prst="rect">
            <a:avLst/>
          </a:prstGeom>
        </p:spPr>
      </p:pic>
      <p:pic>
        <p:nvPicPr>
          <p:cNvPr id="14" name="Grafik 13" descr="Pfeil: Kurve im Uhrzeigersinn mit einfarbiger Füllung">
            <a:extLst>
              <a:ext uri="{FF2B5EF4-FFF2-40B4-BE49-F238E27FC236}">
                <a16:creationId xmlns:a16="http://schemas.microsoft.com/office/drawing/2014/main" id="{D29EA615-BBF9-D2B7-9E92-817E62AED9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2033769" y="4680293"/>
            <a:ext cx="1125056" cy="11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142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1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aad9758-3341-4289-b519-62997c38036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99C87B3A84A454B943D81688225CC95" ma:contentTypeVersion="5" ma:contentTypeDescription="Ein neues Dokument erstellen." ma:contentTypeScope="" ma:versionID="c23dd8c1b9e54150f9e24215dc0193e2">
  <xsd:schema xmlns:xsd="http://www.w3.org/2001/XMLSchema" xmlns:xs="http://www.w3.org/2001/XMLSchema" xmlns:p="http://schemas.microsoft.com/office/2006/metadata/properties" xmlns:ns3="6aad9758-3341-4289-b519-62997c380368" targetNamespace="http://schemas.microsoft.com/office/2006/metadata/properties" ma:root="true" ma:fieldsID="15c4e359f6dd61b82dab33d41eb7ff28" ns3:_="">
    <xsd:import namespace="6aad9758-3341-4289-b519-62997c38036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ad9758-3341-4289-b519-62997c38036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E0D04A-649C-430D-A8E1-318ED46E9309}">
  <ds:schemaRefs>
    <ds:schemaRef ds:uri="6aad9758-3341-4289-b519-62997c38036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77D3677-DCA6-46B3-AE0C-904342FE82D6}">
  <ds:schemaRefs>
    <ds:schemaRef ds:uri="6aad9758-3341-4289-b519-62997c38036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71EC9BB-5392-44C6-8E9A-F52B8AD8DB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Cecile Darelle Matsimbo Fotsing</dc:creator>
  <cp:revision>33</cp:revision>
  <dcterms:created xsi:type="dcterms:W3CDTF">2025-07-06T16:03:15Z</dcterms:created>
  <dcterms:modified xsi:type="dcterms:W3CDTF">2025-07-14T21:35:34Z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0x010100C99C87B3A84A454B943D81688225CC95</vt:lpwstr>
  </property>
</Properties>
</file>